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7"/>
  </p:notesMasterIdLst>
  <p:handoutMasterIdLst>
    <p:handoutMasterId r:id="rId18"/>
  </p:handoutMasterIdLst>
  <p:sldIdLst>
    <p:sldId id="320" r:id="rId2"/>
    <p:sldId id="343" r:id="rId3"/>
    <p:sldId id="321" r:id="rId4"/>
    <p:sldId id="322" r:id="rId5"/>
    <p:sldId id="337" r:id="rId6"/>
    <p:sldId id="338" r:id="rId7"/>
    <p:sldId id="339" r:id="rId8"/>
    <p:sldId id="344" r:id="rId9"/>
    <p:sldId id="340" r:id="rId10"/>
    <p:sldId id="341" r:id="rId11"/>
    <p:sldId id="324" r:id="rId12"/>
    <p:sldId id="346" r:id="rId13"/>
    <p:sldId id="345" r:id="rId14"/>
    <p:sldId id="326" r:id="rId15"/>
    <p:sldId id="342" r:id="rId1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2FF"/>
    <a:srgbClr val="DDE3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93414" autoAdjust="0"/>
  </p:normalViewPr>
  <p:slideViewPr>
    <p:cSldViewPr>
      <p:cViewPr>
        <p:scale>
          <a:sx n="66" d="100"/>
          <a:sy n="66" d="100"/>
        </p:scale>
        <p:origin x="-638" y="30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4396CB8-2BA0-4621-93D2-F8EF37C7A52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6BA596C-C891-4BE7-9202-C8A218861A95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90FFE0-C316-4721-B2D8-35F56951796C}" type="slidenum">
              <a:rPr lang="nl-NL" smtClean="0"/>
              <a:pPr/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C0E418-AF44-4CB1-9052-4EE9782EC468}" type="slidenum">
              <a:rPr lang="nl-NL" smtClean="0"/>
              <a:pPr/>
              <a:t>14</a:t>
            </a:fld>
            <a:endParaRPr lang="nl-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AD0C73-0271-4CCD-BEFF-840371CA95B5}" type="slidenum">
              <a:rPr lang="nl-NL" smtClean="0"/>
              <a:pPr/>
              <a:t>15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224BAB-7A19-43A2-909A-7C569C7A1637}" type="slidenum">
              <a:rPr lang="nl-NL" smtClean="0"/>
              <a:pPr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3A5BB9-D71D-446B-85CE-424FEF509B64}" type="slidenum">
              <a:rPr lang="nl-NL" smtClean="0"/>
              <a:pPr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7D732D-05F7-4253-A4DA-D6B06E58CEDD}" type="slidenum">
              <a:rPr lang="nl-NL" smtClean="0"/>
              <a:pPr/>
              <a:t>5</a:t>
            </a:fld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30C034-F098-4666-897A-B91746E87330}" type="slidenum">
              <a:rPr lang="nl-NL" smtClean="0"/>
              <a:pPr/>
              <a:t>6</a:t>
            </a:fld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A325DC-20ED-4D62-AFBA-456CE1E52410}" type="slidenum">
              <a:rPr lang="nl-NL" smtClean="0"/>
              <a:pPr/>
              <a:t>7</a:t>
            </a:fld>
            <a:endParaRPr 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7D528-5FBE-4CF6-BB7A-A7FA3C7417E6}" type="slidenum">
              <a:rPr lang="nl-NL" smtClean="0"/>
              <a:pPr/>
              <a:t>9</a:t>
            </a:fld>
            <a:endParaRPr 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DB7A0C-2F54-495E-8A62-50D8CB32591A}" type="slidenum">
              <a:rPr lang="nl-NL" smtClean="0"/>
              <a:pPr/>
              <a:t>10</a:t>
            </a:fld>
            <a:endParaRPr 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4DA0DD-9169-4E62-AA00-858966113777}" type="slidenum">
              <a:rPr lang="nl-NL" smtClean="0"/>
              <a:pPr/>
              <a:t>11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BE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BE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BE" sz="1800">
                <a:latin typeface="Arial" charset="0"/>
              </a:endParaRPr>
            </a:p>
          </p:txBody>
        </p:sp>
      </p:grpSp>
      <p:sp>
        <p:nvSpPr>
          <p:cNvPr id="6759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7E63F-10B3-48A9-A204-CB998354A294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6D59E-5E42-4D0F-AEB3-CC79E2AAD91D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07598-3A14-41FE-875B-50EA189B0C49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1370013" y="301625"/>
            <a:ext cx="7313612" cy="56403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B97C2-C999-42F0-BE6F-A10D34DBDAC5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57743-4461-4B21-87C9-4CC5B707C307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5F38A-A683-4B95-B41B-B5E4A7CB27A7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27D90-E36F-4875-8BBF-578681EFF39C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905B3-FCA4-4CFD-A038-C4C7A6F6D375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3583-02DC-45DB-B88F-D40D5EAC8F4C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CF9E5-2BFF-498C-93F9-265FEE02BF8B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B185C-D003-4D1B-9FDA-518583CA5D6E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8BBB8-4CD0-41AE-82E4-62C679648B40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2FF">
            <a:alpha val="6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656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BE" sz="2400">
                <a:latin typeface="Times New Roman" pitchFamily="18" charset="0"/>
              </a:endParaRPr>
            </a:p>
          </p:txBody>
        </p:sp>
        <p:sp>
          <p:nvSpPr>
            <p:cNvPr id="6656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BE" sz="1800">
                <a:latin typeface="Arial" charset="0"/>
              </a:endParaRPr>
            </a:p>
          </p:txBody>
        </p:sp>
        <p:sp>
          <p:nvSpPr>
            <p:cNvPr id="6656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BE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Cliquez et modifiez le titre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Cliquez pour modifier les styles du texte du masque</a:t>
            </a:r>
          </a:p>
          <a:p>
            <a:pPr lvl="1"/>
            <a:r>
              <a:rPr lang="nl-NL" smtClean="0"/>
              <a:t>Deuxième niveau</a:t>
            </a:r>
          </a:p>
          <a:p>
            <a:pPr lvl="2"/>
            <a:r>
              <a:rPr lang="nl-NL" smtClean="0"/>
              <a:t>Troisième niveau</a:t>
            </a:r>
          </a:p>
          <a:p>
            <a:pPr lvl="3"/>
            <a:r>
              <a:rPr lang="nl-NL" smtClean="0"/>
              <a:t>Quatrième niveau</a:t>
            </a:r>
          </a:p>
          <a:p>
            <a:pPr lvl="4"/>
            <a:r>
              <a:rPr lang="nl-NL" smtClean="0"/>
              <a:t>Cinquième niveau</a:t>
            </a:r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656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2A810B-8415-47D7-9ECC-A5607B559C00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b="1" smtClean="0"/>
              <a:t>Entrée et court séjour</a:t>
            </a:r>
          </a:p>
        </p:txBody>
      </p:sp>
      <p:sp>
        <p:nvSpPr>
          <p:cNvPr id="3075" name="Sous-titre 4"/>
          <p:cNvSpPr>
            <a:spLocks noGrp="1"/>
          </p:cNvSpPr>
          <p:nvPr>
            <p:ph type="subTitle" idx="1"/>
          </p:nvPr>
        </p:nvSpPr>
        <p:spPr>
          <a:xfrm>
            <a:off x="1331640" y="3140968"/>
            <a:ext cx="7239000" cy="3170237"/>
          </a:xfrm>
        </p:spPr>
        <p:txBody>
          <a:bodyPr/>
          <a:lstStyle/>
          <a:p>
            <a:pPr algn="r">
              <a:defRPr/>
            </a:pPr>
            <a:endParaRPr lang="fr-BE" dirty="0" smtClean="0"/>
          </a:p>
          <a:p>
            <a:pPr algn="r">
              <a:defRPr/>
            </a:pPr>
            <a:endParaRPr lang="fr-BE" dirty="0" smtClean="0"/>
          </a:p>
          <a:p>
            <a:pPr algn="r">
              <a:defRPr/>
            </a:pPr>
            <a:endParaRPr lang="fr-BE" dirty="0" smtClean="0"/>
          </a:p>
          <a:p>
            <a:pPr algn="r">
              <a:defRPr/>
            </a:pPr>
            <a:r>
              <a:rPr lang="fr-BE" sz="2200" b="1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21 octobre 2011</a:t>
            </a:r>
            <a:endParaRPr lang="fr-BE" sz="2200" b="1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>
              <a:defRPr/>
            </a:pPr>
            <a:endParaRPr lang="fr-BE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r">
              <a:defRPr/>
            </a:pPr>
            <a:r>
              <a:rPr lang="fr-BE" sz="2000" i="1" dirty="0" smtClean="0">
                <a:solidFill>
                  <a:schemeClr val="accent1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Gaëlle Aussems, juriste ADDE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Assurance maladie en voyage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971550" y="1628775"/>
            <a:ext cx="7993063" cy="5229225"/>
          </a:xfrm>
        </p:spPr>
        <p:txBody>
          <a:bodyPr/>
          <a:lstStyle/>
          <a:p>
            <a:pPr algn="ctr">
              <a:spcAft>
                <a:spcPts val="600"/>
              </a:spcAft>
              <a:buFont typeface="Wingdings" pitchFamily="2" charset="2"/>
              <a:buNone/>
            </a:pPr>
            <a:r>
              <a:rPr lang="fr-BE" sz="2000" b="1" i="1" dirty="0" smtClean="0"/>
              <a:t>(Article 15 Règlement CE 810/2009)</a:t>
            </a:r>
          </a:p>
          <a:p>
            <a:pPr algn="just">
              <a:spcAft>
                <a:spcPts val="600"/>
              </a:spcAft>
              <a:buFont typeface="Calibri" pitchFamily="34" charset="0"/>
              <a:buChar char="‐"/>
            </a:pPr>
            <a:r>
              <a:rPr lang="fr-BE" sz="2500" dirty="0" smtClean="0"/>
              <a:t>Frais de rapatriement pour raison médicale, de soins médicaux d’urgence et/ou de soins hospitaliers d’urgence, ou de décès</a:t>
            </a:r>
          </a:p>
          <a:p>
            <a:pPr algn="just">
              <a:spcAft>
                <a:spcPts val="600"/>
              </a:spcAft>
              <a:buFont typeface="Calibri" pitchFamily="34" charset="0"/>
              <a:buChar char="‐"/>
            </a:pPr>
            <a:r>
              <a:rPr lang="fr-BE" sz="2500" dirty="0" smtClean="0"/>
              <a:t>Valable dans tous les États membres pour toute la durée du séjour ou du transit</a:t>
            </a:r>
          </a:p>
          <a:p>
            <a:pPr algn="just">
              <a:spcAft>
                <a:spcPts val="600"/>
              </a:spcAft>
              <a:buFont typeface="Calibri" pitchFamily="34" charset="0"/>
              <a:buChar char="‐"/>
            </a:pPr>
            <a:r>
              <a:rPr lang="fr-BE" sz="2500" dirty="0" smtClean="0"/>
              <a:t>Couverture minimale : 30.000 euros</a:t>
            </a:r>
          </a:p>
          <a:p>
            <a:pPr algn="just">
              <a:spcAft>
                <a:spcPts val="600"/>
              </a:spcAft>
              <a:buFont typeface="Calibri" pitchFamily="34" charset="0"/>
              <a:buChar char="‐"/>
            </a:pPr>
            <a:r>
              <a:rPr lang="fr-BE" sz="2500" dirty="0" smtClean="0"/>
              <a:t>Contractée dans le pays de résidence (ou dans tout autre pays) par le demandeur ou par un tiers</a:t>
            </a:r>
          </a:p>
          <a:p>
            <a:pPr algn="just">
              <a:spcAft>
                <a:spcPts val="600"/>
              </a:spcAft>
              <a:buFont typeface="Calibri" pitchFamily="34" charset="0"/>
              <a:buChar char="‐"/>
            </a:pPr>
            <a:r>
              <a:rPr lang="fr-BE" sz="2500" dirty="0" smtClean="0"/>
              <a:t>Exceptions possibles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Entrée et court séjour : procédure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1403648" y="1556792"/>
            <a:ext cx="7313612" cy="503078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BE" sz="2000" b="1" dirty="0" smtClean="0"/>
              <a:t>1. Au </a:t>
            </a:r>
            <a:r>
              <a:rPr lang="fr-BE" sz="2000" b="1" dirty="0" smtClean="0"/>
              <a:t>poste </a:t>
            </a:r>
            <a:r>
              <a:rPr lang="fr-BE" sz="2000" b="1" dirty="0" smtClean="0"/>
              <a:t>diplomatique/consulaire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2000" u="sng" dirty="0" smtClean="0">
                <a:solidFill>
                  <a:schemeClr val="accent1">
                    <a:lumMod val="50000"/>
                  </a:schemeClr>
                </a:solidFill>
              </a:rPr>
              <a:t>Dépôt de la demande (phase de recevabilité)</a:t>
            </a:r>
            <a:r>
              <a:rPr lang="fr-BE" sz="20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BE" sz="1400" i="1" dirty="0" smtClean="0"/>
              <a:t>	(Article 9 et s. Règlement CE 810/2009)</a:t>
            </a:r>
            <a:endParaRPr lang="fr-BE" sz="20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Max. 3 mois avant la date prévue du voyage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Rendez-vous possible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Demande en personne </a:t>
            </a:r>
            <a:r>
              <a:rPr lang="fr-BE" sz="1400" dirty="0" smtClean="0"/>
              <a:t>(sauf intégrité et fiabilité)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Prise des identifiants biométriques </a:t>
            </a:r>
            <a:r>
              <a:rPr lang="fr-BE" sz="1400" dirty="0" smtClean="0"/>
              <a:t>(pas empreintes digitales si : enfant &lt; 12ans, impossibilité physique, chefs d’état, souverains)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Droits de visa </a:t>
            </a:r>
            <a:r>
              <a:rPr lang="fr-BE" sz="1400" dirty="0" smtClean="0"/>
              <a:t>(60€/adulte ; 35€ enfant de 6 à 12 ans)</a:t>
            </a:r>
            <a:endParaRPr lang="fr-BE" sz="16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2000" u="sng" dirty="0" smtClean="0">
                <a:solidFill>
                  <a:schemeClr val="accent1">
                    <a:lumMod val="50000"/>
                  </a:schemeClr>
                </a:solidFill>
              </a:rPr>
              <a:t>Décision de l’OE (phase au fond)</a:t>
            </a:r>
            <a:r>
              <a:rPr lang="fr-BE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fr-BE" sz="1400" i="1" dirty="0" smtClean="0"/>
              <a:t>(Art. 21 et s. Règlement)</a:t>
            </a:r>
            <a:endParaRPr lang="fr-BE" sz="20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Pouvoir discrétionnaire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BE" sz="1600" dirty="0" smtClean="0"/>
              <a:t>Délai: 15 j. (si prolongation, max. 60 j.)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2000" u="sng" dirty="0" smtClean="0">
                <a:solidFill>
                  <a:schemeClr val="accent1">
                    <a:lumMod val="50000"/>
                  </a:schemeClr>
                </a:solidFill>
              </a:rPr>
              <a:t>Si ok </a:t>
            </a:r>
            <a:r>
              <a:rPr lang="fr-BE" sz="2000" dirty="0" smtClean="0">
                <a:solidFill>
                  <a:schemeClr val="accent1">
                    <a:lumMod val="50000"/>
                  </a:schemeClr>
                </a:solidFill>
              </a:rPr>
              <a:t>: Visa C (Schengen)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BE" sz="23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Entrée et court séjour : procédure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0013" y="1827212"/>
            <a:ext cx="7313612" cy="4410099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nl-BE" sz="2000" b="1" dirty="0" smtClean="0"/>
              <a:t>2. </a:t>
            </a:r>
            <a:r>
              <a:rPr lang="nl-BE" sz="2000" b="1" dirty="0" err="1" smtClean="0"/>
              <a:t>Arrivée</a:t>
            </a:r>
            <a:r>
              <a:rPr lang="nl-BE" sz="2000" b="1" dirty="0" smtClean="0"/>
              <a:t> e</a:t>
            </a:r>
            <a:r>
              <a:rPr lang="nl-BE" sz="2000" b="1" dirty="0" smtClean="0"/>
              <a:t>n </a:t>
            </a:r>
            <a:r>
              <a:rPr lang="nl-BE" sz="2000" b="1" dirty="0" err="1" smtClean="0"/>
              <a:t>Belgique</a:t>
            </a:r>
            <a:r>
              <a:rPr lang="nl-BE" sz="2000" b="1" dirty="0" smtClean="0"/>
              <a:t> : </a:t>
            </a:r>
            <a:endParaRPr lang="nl-BE" sz="2000" b="1" dirty="0" smtClean="0"/>
          </a:p>
          <a:p>
            <a:pPr>
              <a:spcBef>
                <a:spcPts val="0"/>
              </a:spcBef>
              <a:buNone/>
            </a:pPr>
            <a:endParaRPr lang="nl-BE" sz="2000" b="1" dirty="0" smtClean="0"/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nl-BE" sz="2000" dirty="0" err="1" smtClean="0"/>
              <a:t>Possibilité</a:t>
            </a:r>
            <a:r>
              <a:rPr lang="nl-BE" sz="2000" dirty="0" smtClean="0"/>
              <a:t> de </a:t>
            </a:r>
            <a:r>
              <a:rPr lang="nl-BE" sz="2000" dirty="0" err="1" smtClean="0"/>
              <a:t>contrôle</a:t>
            </a:r>
            <a:r>
              <a:rPr lang="nl-BE" sz="2000" dirty="0" smtClean="0"/>
              <a:t> à la </a:t>
            </a:r>
            <a:r>
              <a:rPr lang="nl-BE" sz="2000" dirty="0" err="1" smtClean="0"/>
              <a:t>frontière</a:t>
            </a:r>
            <a:r>
              <a:rPr lang="nl-BE" sz="2000" dirty="0" smtClean="0"/>
              <a:t> et </a:t>
            </a:r>
            <a:r>
              <a:rPr lang="nl-BE" sz="2000" dirty="0" err="1" smtClean="0"/>
              <a:t>refoulement</a:t>
            </a:r>
            <a:r>
              <a:rPr lang="nl-BE" sz="2000" dirty="0" smtClean="0"/>
              <a:t> (</a:t>
            </a:r>
            <a:r>
              <a:rPr lang="nl-BE" sz="2000" dirty="0" err="1" smtClean="0"/>
              <a:t>annexe</a:t>
            </a:r>
            <a:r>
              <a:rPr lang="nl-BE" sz="2000" dirty="0" smtClean="0"/>
              <a:t> 11)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nl-BE" sz="2000" dirty="0" err="1" smtClean="0"/>
              <a:t>Déclaration</a:t>
            </a:r>
            <a:r>
              <a:rPr lang="nl-BE" sz="2000" dirty="0" smtClean="0"/>
              <a:t> </a:t>
            </a:r>
            <a:r>
              <a:rPr lang="nl-BE" sz="2000" dirty="0" err="1" smtClean="0"/>
              <a:t>d’arrivée</a:t>
            </a:r>
            <a:r>
              <a:rPr lang="nl-BE" sz="2000" dirty="0" smtClean="0"/>
              <a:t> à la commune dans les 3 jours (</a:t>
            </a:r>
            <a:r>
              <a:rPr lang="nl-BE" sz="2000" dirty="0" err="1" smtClean="0"/>
              <a:t>annexe</a:t>
            </a:r>
            <a:r>
              <a:rPr lang="nl-BE" sz="2000" dirty="0" smtClean="0"/>
              <a:t> 3)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nl-BE" sz="2000" dirty="0" err="1" smtClean="0"/>
              <a:t>Durée</a:t>
            </a:r>
            <a:r>
              <a:rPr lang="nl-BE" sz="2000" dirty="0" smtClean="0"/>
              <a:t> </a:t>
            </a:r>
            <a:r>
              <a:rPr lang="nl-BE" sz="2000" dirty="0" err="1" smtClean="0"/>
              <a:t>séjour</a:t>
            </a:r>
            <a:r>
              <a:rPr lang="nl-BE" sz="2000" dirty="0" smtClean="0"/>
              <a:t> </a:t>
            </a:r>
            <a:r>
              <a:rPr lang="nl-BE" sz="2000" dirty="0" err="1" smtClean="0"/>
              <a:t>autorisé</a:t>
            </a:r>
            <a:r>
              <a:rPr lang="nl-BE" sz="2000" dirty="0" smtClean="0"/>
              <a:t> : 3 </a:t>
            </a:r>
            <a:r>
              <a:rPr lang="nl-BE" sz="2000" dirty="0" err="1" smtClean="0"/>
              <a:t>mois</a:t>
            </a:r>
            <a:r>
              <a:rPr lang="nl-BE" sz="2000" dirty="0" smtClean="0"/>
              <a:t> max. (</a:t>
            </a:r>
            <a:r>
              <a:rPr lang="nl-BE" sz="2000" dirty="0" err="1" smtClean="0"/>
              <a:t>ou</a:t>
            </a:r>
            <a:r>
              <a:rPr lang="nl-BE" sz="2000" dirty="0" smtClean="0"/>
              <a:t> </a:t>
            </a:r>
            <a:r>
              <a:rPr lang="nl-BE" sz="2000" dirty="0" err="1" smtClean="0"/>
              <a:t>durée</a:t>
            </a:r>
            <a:r>
              <a:rPr lang="nl-BE" sz="2000" dirty="0" smtClean="0"/>
              <a:t> du visa) +  </a:t>
            </a:r>
            <a:r>
              <a:rPr lang="nl-BE" sz="2000" dirty="0" err="1" smtClean="0"/>
              <a:t>possibilité</a:t>
            </a:r>
            <a:r>
              <a:rPr lang="nl-BE" sz="2000" dirty="0" smtClean="0"/>
              <a:t> de </a:t>
            </a:r>
            <a:r>
              <a:rPr lang="nl-BE" sz="2000" dirty="0" err="1" smtClean="0"/>
              <a:t>prorogation</a:t>
            </a:r>
            <a:r>
              <a:rPr lang="nl-BE" sz="2000" dirty="0" smtClean="0"/>
              <a:t> </a:t>
            </a:r>
            <a:r>
              <a:rPr lang="nl-BE" sz="2000" dirty="0" err="1" smtClean="0"/>
              <a:t>exceptionnelle</a:t>
            </a:r>
            <a:endParaRPr lang="nl-BE" sz="2000" dirty="0" smtClean="0"/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nl-BE" sz="2000" dirty="0" smtClean="0"/>
              <a:t>Si </a:t>
            </a:r>
            <a:r>
              <a:rPr lang="nl-BE" sz="2000" dirty="0" err="1" smtClean="0"/>
              <a:t>conditions</a:t>
            </a:r>
            <a:r>
              <a:rPr lang="nl-BE" sz="2000" dirty="0" smtClean="0"/>
              <a:t> du </a:t>
            </a:r>
            <a:r>
              <a:rPr lang="nl-BE" sz="2000" dirty="0" err="1" smtClean="0"/>
              <a:t>séjour</a:t>
            </a:r>
            <a:r>
              <a:rPr lang="nl-BE" sz="2000" dirty="0" smtClean="0"/>
              <a:t> </a:t>
            </a:r>
            <a:r>
              <a:rPr lang="nl-BE" sz="2000" dirty="0" err="1" smtClean="0"/>
              <a:t>ne</a:t>
            </a:r>
            <a:r>
              <a:rPr lang="nl-BE" sz="2000" dirty="0" smtClean="0"/>
              <a:t> </a:t>
            </a:r>
            <a:r>
              <a:rPr lang="nl-BE" sz="2000" dirty="0" err="1" smtClean="0"/>
              <a:t>sont</a:t>
            </a:r>
            <a:r>
              <a:rPr lang="nl-BE" sz="2000" dirty="0" smtClean="0"/>
              <a:t> plus </a:t>
            </a:r>
            <a:r>
              <a:rPr lang="nl-BE" sz="2000" dirty="0" err="1" smtClean="0"/>
              <a:t>remplies</a:t>
            </a:r>
            <a:r>
              <a:rPr lang="nl-BE" sz="2000" dirty="0" smtClean="0"/>
              <a:t>: OQT (</a:t>
            </a:r>
            <a:r>
              <a:rPr lang="nl-BE" sz="2000" dirty="0" err="1" smtClean="0"/>
              <a:t>annexe</a:t>
            </a:r>
            <a:r>
              <a:rPr lang="nl-BE" sz="2000" dirty="0" smtClean="0"/>
              <a:t> 13)</a:t>
            </a:r>
            <a:endParaRPr lang="nl-NL" sz="2000" dirty="0" smtClean="0"/>
          </a:p>
          <a:p>
            <a:pPr>
              <a:buNone/>
            </a:pPr>
            <a:endParaRPr lang="fr-BE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Visa en vue de mariage /  cohabitation légale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1844824"/>
            <a:ext cx="7313612" cy="4536504"/>
          </a:xfrm>
        </p:spPr>
        <p:txBody>
          <a:bodyPr/>
          <a:lstStyle/>
          <a:p>
            <a:pPr marL="324000" indent="-324000">
              <a:spcAft>
                <a:spcPts val="600"/>
              </a:spcAft>
              <a:buNone/>
            </a:pPr>
            <a:r>
              <a:rPr lang="fr-BE" dirty="0" smtClean="0"/>
              <a:t> </a:t>
            </a:r>
            <a:r>
              <a:rPr lang="fr-BE" sz="2500" dirty="0" smtClean="0"/>
              <a:t>≠ demande de regroupement familial</a:t>
            </a:r>
          </a:p>
          <a:p>
            <a:pPr marL="324000" indent="-324000" algn="just">
              <a:spcAft>
                <a:spcPts val="600"/>
              </a:spcAft>
              <a:buNone/>
            </a:pPr>
            <a:r>
              <a:rPr lang="fr-BE" sz="2500" dirty="0" smtClean="0"/>
              <a:t> </a:t>
            </a:r>
            <a:r>
              <a:rPr lang="fr-BE" sz="2500" dirty="0" smtClean="0">
                <a:sym typeface="Symbol"/>
              </a:rPr>
              <a:t></a:t>
            </a:r>
            <a:r>
              <a:rPr lang="fr-BE" sz="2500" dirty="0" smtClean="0"/>
              <a:t> demande de visa </a:t>
            </a:r>
            <a:r>
              <a:rPr lang="fr-BE" sz="2500" u="sng" dirty="0" smtClean="0"/>
              <a:t>court séjour</a:t>
            </a:r>
            <a:r>
              <a:rPr lang="fr-BE" sz="2500" dirty="0" smtClean="0"/>
              <a:t> !</a:t>
            </a:r>
          </a:p>
          <a:p>
            <a:pPr marL="324000" indent="-324000" algn="ctr">
              <a:spcAft>
                <a:spcPts val="600"/>
              </a:spcAft>
              <a:buNone/>
            </a:pPr>
            <a:r>
              <a:rPr lang="fr-BE" sz="2500" b="1" dirty="0" smtClean="0"/>
              <a:t>MAIS</a:t>
            </a:r>
          </a:p>
          <a:p>
            <a:pPr marL="324000" indent="-3240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fr-BE" sz="2500" b="1" dirty="0" smtClean="0"/>
              <a:t> </a:t>
            </a:r>
            <a:r>
              <a:rPr lang="fr-BE" sz="2500" dirty="0" smtClean="0"/>
              <a:t>Preuve des conditions du court séjour</a:t>
            </a:r>
          </a:p>
          <a:p>
            <a:pPr marL="324000" indent="-324000" algn="ctr">
              <a:spcAft>
                <a:spcPts val="600"/>
              </a:spcAft>
              <a:buNone/>
            </a:pPr>
            <a:r>
              <a:rPr lang="fr-BE" sz="2500" b="1" dirty="0" smtClean="0">
                <a:solidFill>
                  <a:schemeClr val="accent1">
                    <a:lumMod val="50000"/>
                  </a:schemeClr>
                </a:solidFill>
              </a:rPr>
              <a:t>+</a:t>
            </a:r>
          </a:p>
          <a:p>
            <a:pPr marL="324000" indent="-3240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fr-BE" sz="2500" dirty="0" smtClean="0"/>
              <a:t>Preuve des conditions du RF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1800" dirty="0" smtClean="0"/>
              <a:t>Si mariage: déclaration de mariage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1800" dirty="0" smtClean="0"/>
              <a:t>Si cohabitation légale, preuve de la relation stable et durable</a:t>
            </a:r>
            <a:endParaRPr lang="fr-BE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Entrée et court séjour : recours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‐"/>
            </a:pPr>
            <a:r>
              <a:rPr lang="fr-BE" sz="2800" dirty="0" smtClean="0"/>
              <a:t>Recours en annulation/ suspension au </a:t>
            </a:r>
            <a:r>
              <a:rPr lang="fr-BE" sz="2800" dirty="0" smtClean="0"/>
              <a:t>CCE</a:t>
            </a:r>
            <a:endParaRPr lang="fr-BE" sz="2800" dirty="0" smtClean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‐"/>
            </a:pPr>
            <a:r>
              <a:rPr lang="fr-BE" sz="2800" dirty="0" smtClean="0"/>
              <a:t>Délai de 30 jours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fr-BE" sz="1500" i="1" dirty="0" smtClean="0">
                <a:solidFill>
                  <a:schemeClr val="accent1">
                    <a:lumMod val="50000"/>
                  </a:schemeClr>
                </a:solidFill>
              </a:rPr>
              <a:t>CCE, n° 60 945 du 5 mai 2011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‐"/>
            </a:pPr>
            <a:r>
              <a:rPr lang="fr-BE" sz="2800" dirty="0" smtClean="0"/>
              <a:t>Contrôle </a:t>
            </a:r>
            <a:r>
              <a:rPr lang="fr-BE" sz="2800" dirty="0" smtClean="0"/>
              <a:t>de légalité</a:t>
            </a:r>
          </a:p>
          <a:p>
            <a:pPr>
              <a:buFont typeface="Wingdings" pitchFamily="2" charset="2"/>
              <a:buNone/>
            </a:pPr>
            <a:endParaRPr lang="fr-BE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400" smtClean="0"/>
              <a:t>Apports du Règlement CE 810/2009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971550" y="1844675"/>
            <a:ext cx="7993063" cy="4114800"/>
          </a:xfrm>
        </p:spPr>
        <p:txBody>
          <a:bodyPr/>
          <a:lstStyle/>
          <a:p>
            <a:pPr>
              <a:buFontTx/>
              <a:buChar char="-"/>
            </a:pPr>
            <a:r>
              <a:rPr lang="fr-BE" sz="2400" dirty="0" smtClean="0"/>
              <a:t>Formulaire-type</a:t>
            </a:r>
            <a:endParaRPr lang="fr-BE" sz="2400" dirty="0" smtClean="0"/>
          </a:p>
          <a:p>
            <a:pPr>
              <a:buFontTx/>
              <a:buChar char="-"/>
            </a:pPr>
            <a:r>
              <a:rPr lang="fr-BE" sz="2400" dirty="0" smtClean="0"/>
              <a:t>Clarification des justificatifs</a:t>
            </a:r>
          </a:p>
          <a:p>
            <a:pPr>
              <a:buFontTx/>
              <a:buChar char="-"/>
            </a:pPr>
            <a:r>
              <a:rPr lang="fr-BE" sz="2400" dirty="0" smtClean="0"/>
              <a:t>Fixation des droits </a:t>
            </a:r>
            <a:r>
              <a:rPr lang="fr-BE" sz="2400" dirty="0" smtClean="0"/>
              <a:t>de visa</a:t>
            </a:r>
          </a:p>
          <a:p>
            <a:pPr>
              <a:buFontTx/>
              <a:buChar char="-"/>
            </a:pPr>
            <a:r>
              <a:rPr lang="fr-BE" sz="2400" dirty="0" smtClean="0"/>
              <a:t>Examen de recevabilité</a:t>
            </a:r>
          </a:p>
          <a:p>
            <a:pPr>
              <a:buFontTx/>
              <a:buChar char="-"/>
            </a:pPr>
            <a:r>
              <a:rPr lang="fr-BE" sz="2400" dirty="0" smtClean="0"/>
              <a:t>Fixation de délais de traitement</a:t>
            </a:r>
          </a:p>
          <a:p>
            <a:pPr>
              <a:buFontTx/>
              <a:buChar char="-"/>
            </a:pPr>
            <a:r>
              <a:rPr lang="fr-BE" sz="2400" dirty="0" smtClean="0"/>
              <a:t>Garanties procédurales</a:t>
            </a:r>
          </a:p>
          <a:p>
            <a:pPr>
              <a:buFontTx/>
              <a:buChar char="-"/>
            </a:pPr>
            <a:r>
              <a:rPr lang="fr-BE" sz="2400" dirty="0" smtClean="0"/>
              <a:t>Etc.</a:t>
            </a:r>
          </a:p>
          <a:p>
            <a:pPr>
              <a:buFont typeface="Wingdings" pitchFamily="2" charset="2"/>
              <a:buNone/>
            </a:pPr>
            <a:endParaRPr lang="fr-BE" sz="2400" dirty="0" smtClean="0"/>
          </a:p>
          <a:p>
            <a:pPr>
              <a:buFont typeface="Wingdings" pitchFamily="2" charset="2"/>
              <a:buNone/>
            </a:pPr>
            <a:r>
              <a:rPr lang="fr-BE" sz="1600" dirty="0" smtClean="0"/>
              <a:t>Cf. G. </a:t>
            </a:r>
            <a:r>
              <a:rPr lang="fr-BE" sz="1600" dirty="0" err="1" smtClean="0"/>
              <a:t>Beaudu</a:t>
            </a:r>
            <a:r>
              <a:rPr lang="fr-BE" sz="1600" dirty="0" smtClean="0"/>
              <a:t>, « Le Code communautaire des visas », RDE n° 156, p. 599</a:t>
            </a:r>
          </a:p>
          <a:p>
            <a:pPr>
              <a:buFontTx/>
              <a:buChar char="-"/>
            </a:pPr>
            <a:endParaRPr lang="fr-BE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Exemple ?</a:t>
            </a:r>
            <a:endParaRPr lang="fr-BE" dirty="0" smtClean="0"/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BE" sz="2300" b="1" dirty="0" smtClean="0"/>
              <a:t>Aminata</a:t>
            </a:r>
            <a:r>
              <a:rPr lang="fr-BE" sz="2300" dirty="0" smtClean="0"/>
              <a:t> : Guinéenne, 45 ans, visite familiale (mariage de son fils + naissance du premier enfant de sa fille)</a:t>
            </a:r>
          </a:p>
          <a:p>
            <a:pPr>
              <a:buFont typeface="Arial" pitchFamily="34" charset="0"/>
              <a:buChar char="•"/>
            </a:pPr>
            <a:r>
              <a:rPr lang="fr-BE" sz="2300" b="1" dirty="0" err="1" smtClean="0"/>
              <a:t>Lhassan</a:t>
            </a:r>
            <a:r>
              <a:rPr lang="fr-BE" sz="2300" dirty="0" smtClean="0"/>
              <a:t> : Marocain, 32 ans, journaliste, voyage professionnel (invitation de la RTBF)</a:t>
            </a:r>
          </a:p>
          <a:p>
            <a:pPr>
              <a:buFont typeface="Arial" pitchFamily="34" charset="0"/>
              <a:buChar char="•"/>
            </a:pPr>
            <a:r>
              <a:rPr lang="fr-BE" sz="2300" b="1" dirty="0" err="1" smtClean="0"/>
              <a:t>Tetiana</a:t>
            </a:r>
            <a:r>
              <a:rPr lang="fr-BE" sz="2300" b="1" dirty="0" smtClean="0"/>
              <a:t> </a:t>
            </a:r>
            <a:r>
              <a:rPr lang="fr-BE" sz="2300" dirty="0" smtClean="0"/>
              <a:t>: Ukrainienne, 26 ans, en couple depuis 3 ans avec un Belge, visa en vue de cohabitation légale</a:t>
            </a:r>
          </a:p>
          <a:p>
            <a:pPr>
              <a:buFont typeface="Arial" pitchFamily="34" charset="0"/>
              <a:buChar char="•"/>
            </a:pPr>
            <a:r>
              <a:rPr lang="fr-BE" sz="2300" b="1" dirty="0" smtClean="0"/>
              <a:t>Pablo </a:t>
            </a:r>
            <a:r>
              <a:rPr lang="fr-BE" sz="2300" dirty="0" smtClean="0"/>
              <a:t>: Équatorien, 35 ans, descendant de Belge, déclaration de nationalité, comparution devant le TPI de Bruxelles</a:t>
            </a:r>
            <a:endParaRPr lang="fr-BE" sz="23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Entrée et court séjour : sources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2" cy="469741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BE" sz="2400" b="1" dirty="0" smtClean="0"/>
              <a:t>Règlement</a:t>
            </a:r>
            <a:r>
              <a:rPr lang="fr-BE" sz="2400" dirty="0" smtClean="0"/>
              <a:t> (CE) n°810/2009 </a:t>
            </a:r>
          </a:p>
          <a:p>
            <a:pPr lvl="1">
              <a:spcAft>
                <a:spcPts val="1200"/>
              </a:spcAft>
              <a:buFont typeface="Wingdings" pitchFamily="2" charset="2"/>
              <a:buNone/>
            </a:pPr>
            <a:r>
              <a:rPr lang="fr-BE" sz="2200" dirty="0" smtClean="0"/>
              <a:t>= code communautaire des visas</a:t>
            </a:r>
          </a:p>
          <a:p>
            <a:pPr>
              <a:spcAft>
                <a:spcPts val="1200"/>
              </a:spcAft>
            </a:pPr>
            <a:r>
              <a:rPr lang="fr-BE" sz="2400" b="1" dirty="0" smtClean="0"/>
              <a:t>Règlement</a:t>
            </a:r>
            <a:r>
              <a:rPr lang="fr-BE" sz="2400" dirty="0" smtClean="0"/>
              <a:t> (CE) n°539/2001</a:t>
            </a:r>
          </a:p>
          <a:p>
            <a:pPr lvl="1">
              <a:spcAft>
                <a:spcPts val="1200"/>
              </a:spcAft>
              <a:buFont typeface="Wingdings" pitchFamily="2" charset="2"/>
              <a:buNone/>
            </a:pPr>
            <a:r>
              <a:rPr lang="fr-BE" sz="2200" dirty="0" smtClean="0"/>
              <a:t>= double liste de pays tiers</a:t>
            </a:r>
          </a:p>
          <a:p>
            <a:pPr>
              <a:spcAft>
                <a:spcPts val="1200"/>
              </a:spcAft>
            </a:pPr>
            <a:r>
              <a:rPr lang="nl-BE" sz="2400" b="1" dirty="0" err="1" smtClean="0"/>
              <a:t>Loi</a:t>
            </a:r>
            <a:r>
              <a:rPr lang="nl-BE" sz="2400" b="1" dirty="0" smtClean="0"/>
              <a:t> </a:t>
            </a:r>
            <a:r>
              <a:rPr lang="nl-BE" sz="2400" dirty="0" smtClean="0"/>
              <a:t>du 15/12/1980: art. 2 à 8 bis </a:t>
            </a:r>
          </a:p>
          <a:p>
            <a:pPr>
              <a:spcAft>
                <a:spcPts val="1200"/>
              </a:spcAft>
            </a:pPr>
            <a:r>
              <a:rPr lang="nl-BE" sz="2400" b="1" dirty="0" smtClean="0"/>
              <a:t>AR</a:t>
            </a:r>
            <a:r>
              <a:rPr lang="nl-BE" sz="2400" dirty="0" smtClean="0"/>
              <a:t> du 8/10/1981: art. 1bis à 22/2</a:t>
            </a:r>
          </a:p>
          <a:p>
            <a:pPr>
              <a:spcAft>
                <a:spcPts val="1200"/>
              </a:spcAft>
            </a:pPr>
            <a:r>
              <a:rPr lang="nl-BE" sz="2400" b="1" dirty="0" smtClean="0"/>
              <a:t>Circulaires</a:t>
            </a:r>
            <a:r>
              <a:rPr lang="nl-BE" sz="2400" dirty="0" smtClean="0"/>
              <a:t> “</a:t>
            </a:r>
            <a:r>
              <a:rPr lang="nl-BE" sz="2400" dirty="0" err="1" smtClean="0"/>
              <a:t>prise</a:t>
            </a:r>
            <a:r>
              <a:rPr lang="nl-BE" sz="2400" dirty="0" smtClean="0"/>
              <a:t> en charge” (9/9/1998 et 6/6/2003) et “cachet </a:t>
            </a:r>
            <a:r>
              <a:rPr lang="nl-BE" sz="2400" dirty="0" err="1" smtClean="0"/>
              <a:t>d’entrée</a:t>
            </a:r>
            <a:r>
              <a:rPr lang="nl-BE" sz="2400" dirty="0" smtClean="0"/>
              <a:t>” (7/4/2005)</a:t>
            </a:r>
            <a:endParaRPr lang="fr-BE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Entrée et court séjour : conditions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BE" sz="2500" b="1" dirty="0" smtClean="0"/>
              <a:t>Définies négativement : art. 3 et 7 L</a:t>
            </a:r>
            <a:r>
              <a:rPr lang="fr-BE" sz="2500" b="1" dirty="0" smtClean="0"/>
              <a:t>. </a:t>
            </a:r>
            <a:r>
              <a:rPr lang="fr-BE" sz="2300" dirty="0" smtClean="0"/>
              <a:t>(</a:t>
            </a:r>
            <a:r>
              <a:rPr lang="fr-BE" sz="2300" dirty="0" smtClean="0"/>
              <a:t>motifs de refoulement ou OQT)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BE" sz="2500" dirty="0" smtClean="0"/>
          </a:p>
          <a:p>
            <a:pPr eaLnBrk="1" hangingPunct="1">
              <a:lnSpc>
                <a:spcPct val="90000"/>
              </a:lnSpc>
            </a:pPr>
            <a:r>
              <a:rPr lang="fr-BE" sz="2500" dirty="0" smtClean="0"/>
              <a:t>Documents</a:t>
            </a:r>
          </a:p>
          <a:p>
            <a:pPr eaLnBrk="1" hangingPunct="1">
              <a:lnSpc>
                <a:spcPct val="90000"/>
              </a:lnSpc>
            </a:pPr>
            <a:r>
              <a:rPr lang="fr-BE" sz="2500" dirty="0" smtClean="0"/>
              <a:t>Moyens de subsistance</a:t>
            </a:r>
          </a:p>
          <a:p>
            <a:pPr eaLnBrk="1" hangingPunct="1">
              <a:lnSpc>
                <a:spcPct val="90000"/>
              </a:lnSpc>
            </a:pPr>
            <a:r>
              <a:rPr lang="fr-BE" sz="2500" dirty="0" smtClean="0"/>
              <a:t>Objet et conditions du séjour</a:t>
            </a:r>
          </a:p>
          <a:p>
            <a:pPr eaLnBrk="1" hangingPunct="1">
              <a:lnSpc>
                <a:spcPct val="90000"/>
              </a:lnSpc>
            </a:pPr>
            <a:r>
              <a:rPr lang="fr-BE" sz="2500" dirty="0" smtClean="0"/>
              <a:t>Contrôle ordre public </a:t>
            </a:r>
          </a:p>
          <a:p>
            <a:pPr eaLnBrk="1" hangingPunct="1">
              <a:lnSpc>
                <a:spcPct val="90000"/>
              </a:lnSpc>
            </a:pPr>
            <a:r>
              <a:rPr lang="fr-BE" sz="2500" dirty="0" smtClean="0"/>
              <a:t>Santé </a:t>
            </a:r>
            <a:r>
              <a:rPr lang="fr-BE" sz="2000" dirty="0" smtClean="0"/>
              <a:t>(assurance maladie + certificat médical)</a:t>
            </a:r>
            <a:endParaRPr lang="fr-BE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nl-BE" sz="25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Documents requis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1331913" y="1773238"/>
            <a:ext cx="7545387" cy="4573587"/>
          </a:xfrm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fr-BE" sz="2500" b="1" dirty="0" smtClean="0"/>
              <a:t>Principe :</a:t>
            </a:r>
            <a:r>
              <a:rPr lang="fr-BE" sz="2500" dirty="0" smtClean="0"/>
              <a:t> 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fr-BE" sz="2500" dirty="0" smtClean="0"/>
              <a:t>Passeport </a:t>
            </a:r>
            <a:r>
              <a:rPr lang="fr-BE" sz="2500" dirty="0" smtClean="0"/>
              <a:t>valable ou </a:t>
            </a:r>
            <a:r>
              <a:rPr lang="fr-BE" sz="2500" dirty="0" smtClean="0"/>
              <a:t>titre de voyage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fr-BE" sz="2500" dirty="0" smtClean="0"/>
              <a:t>Muni d’un </a:t>
            </a:r>
            <a:r>
              <a:rPr lang="fr-BE" sz="2500" u="sng" dirty="0" smtClean="0"/>
              <a:t>visa</a:t>
            </a:r>
          </a:p>
          <a:p>
            <a:pPr>
              <a:spcAft>
                <a:spcPts val="600"/>
              </a:spcAft>
              <a:buFontTx/>
              <a:buChar char="-"/>
            </a:pPr>
            <a:endParaRPr lang="fr-BE" sz="2500" u="sng" dirty="0" smtClean="0"/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fr-BE" sz="2500" b="1" dirty="0" smtClean="0"/>
              <a:t>Exception :</a:t>
            </a:r>
            <a:r>
              <a:rPr lang="fr-BE" sz="2500" dirty="0" smtClean="0"/>
              <a:t> - autres documents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fr-BE" sz="2500" dirty="0" smtClean="0"/>
              <a:t>                   - dispenses de visa</a:t>
            </a:r>
          </a:p>
          <a:p>
            <a:pPr lvl="4">
              <a:spcAft>
                <a:spcPts val="600"/>
              </a:spcAft>
              <a:buFont typeface="Wingdings" pitchFamily="2" charset="2"/>
              <a:buChar char="Ø"/>
            </a:pPr>
            <a:r>
              <a:rPr lang="fr-BE" dirty="0" smtClean="0"/>
              <a:t>(cf. Règlement CE 539/2001)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fr-BE" sz="2500" dirty="0" smtClean="0"/>
              <a:t>                  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fr-BE" sz="2500" dirty="0" smtClean="0"/>
              <a:t> 	      !! « Double contrôle » !!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Moyens de subsistance suffisants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1258888" y="1700212"/>
            <a:ext cx="7424737" cy="5157787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fr-BE" sz="2200" dirty="0" smtClean="0"/>
              <a:t>= Ressources personnelles 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fr-BE" sz="2200" dirty="0" smtClean="0"/>
              <a:t>ou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fr-BE" sz="2200" dirty="0" smtClean="0"/>
              <a:t>= Engagement de prise en charge (annexe 3bis</a:t>
            </a:r>
            <a:r>
              <a:rPr lang="fr-BE" sz="2200" dirty="0" smtClean="0"/>
              <a:t>):</a:t>
            </a:r>
            <a:endParaRPr lang="fr-BE" sz="2200" dirty="0" smtClean="0"/>
          </a:p>
          <a:p>
            <a:pPr>
              <a:lnSpc>
                <a:spcPct val="4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endParaRPr lang="fr-BE" sz="2400" dirty="0" smtClean="0"/>
          </a:p>
          <a:p>
            <a:pPr lvl="1"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Calibri" pitchFamily="34" charset="0"/>
              <a:buChar char="‐"/>
              <a:defRPr/>
            </a:pPr>
            <a:r>
              <a:rPr lang="fr-BE" sz="2000" dirty="0" smtClean="0"/>
              <a:t>Par </a:t>
            </a:r>
            <a:r>
              <a:rPr lang="fr-BE" sz="2000" u="sng" dirty="0" smtClean="0"/>
              <a:t>une</a:t>
            </a:r>
            <a:r>
              <a:rPr lang="fr-BE" sz="2000" dirty="0" smtClean="0"/>
              <a:t> pers. phys. B ou séjour illimité</a:t>
            </a:r>
          </a:p>
          <a:p>
            <a:pPr lvl="1"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Calibri" pitchFamily="34" charset="0"/>
              <a:buChar char="‐"/>
              <a:defRPr/>
            </a:pPr>
            <a:r>
              <a:rPr lang="fr-BE" sz="2000" dirty="0" smtClean="0"/>
              <a:t>À la commune de résidence du garant</a:t>
            </a:r>
          </a:p>
          <a:p>
            <a:pPr lvl="1"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Calibri" pitchFamily="34" charset="0"/>
              <a:buChar char="‐"/>
              <a:defRPr/>
            </a:pPr>
            <a:r>
              <a:rPr lang="fr-BE" sz="2000" dirty="0" smtClean="0"/>
              <a:t>Preuve de revenus réguliers et suffisants</a:t>
            </a:r>
          </a:p>
          <a:p>
            <a:pPr lvl="1">
              <a:spcBef>
                <a:spcPts val="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None/>
              <a:defRPr/>
            </a:pPr>
            <a:endParaRPr lang="fr-BE" sz="2000" dirty="0" smtClean="0"/>
          </a:p>
          <a:p>
            <a:pPr lvl="1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fr-BE" sz="2000" dirty="0" smtClean="0"/>
              <a:t>Couvre soins santé, séjour, rapatriement</a:t>
            </a:r>
          </a:p>
          <a:p>
            <a:pPr lvl="1">
              <a:lnSpc>
                <a:spcPct val="90000"/>
              </a:lnSpc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fr-BE" sz="2000" dirty="0" smtClean="0"/>
              <a:t>Engagement pour 2 ans (sauf substitution avec accord de l’OE)</a:t>
            </a:r>
          </a:p>
          <a:p>
            <a:pPr>
              <a:lnSpc>
                <a:spcPct val="90000"/>
              </a:lnSpc>
              <a:buFont typeface="Calibri" pitchFamily="34" charset="0"/>
              <a:buNone/>
              <a:defRPr/>
            </a:pPr>
            <a:endParaRPr lang="fr-BE" sz="2400" dirty="0" smtClean="0"/>
          </a:p>
          <a:p>
            <a:pPr>
              <a:lnSpc>
                <a:spcPct val="90000"/>
              </a:lnSpc>
              <a:buFont typeface="Calibri" pitchFamily="34" charset="0"/>
              <a:buNone/>
              <a:defRPr/>
            </a:pPr>
            <a:r>
              <a:rPr lang="fr-BE" sz="2400" b="1" dirty="0" smtClean="0"/>
              <a:t>  ! </a:t>
            </a:r>
            <a:r>
              <a:rPr lang="fr-BE" sz="2400" b="1" dirty="0" smtClean="0"/>
              <a:t>Appréciation discrétionnaire de l’OE</a:t>
            </a:r>
            <a:r>
              <a:rPr lang="fr-BE" sz="2400" b="1" dirty="0" smtClean="0"/>
              <a:t>!</a:t>
            </a:r>
          </a:p>
          <a:p>
            <a:pPr>
              <a:lnSpc>
                <a:spcPct val="90000"/>
              </a:lnSpc>
              <a:buFont typeface="Calibri" pitchFamily="34" charset="0"/>
              <a:buNone/>
              <a:defRPr/>
            </a:pPr>
            <a:endParaRPr lang="fr-BE" sz="2400" b="1" dirty="0" smtClean="0"/>
          </a:p>
          <a:p>
            <a:pPr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fr-BE" sz="1800" i="1" dirty="0" smtClean="0">
                <a:solidFill>
                  <a:schemeClr val="accent1">
                    <a:lumMod val="50000"/>
                  </a:schemeClr>
                </a:solidFill>
              </a:rPr>
              <a:t>CCE, n° 54 611 du 20 janvier 2011</a:t>
            </a:r>
            <a:endParaRPr lang="fr-BE" sz="18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fr-BE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313613" cy="1143000"/>
          </a:xfrm>
        </p:spPr>
        <p:txBody>
          <a:bodyPr/>
          <a:lstStyle/>
          <a:p>
            <a:pPr algn="ctr"/>
            <a:r>
              <a:rPr lang="fr-BE" dirty="0" smtClean="0"/>
              <a:t>   Objet et conditions du séjour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>
          <a:xfrm>
            <a:off x="1115616" y="1700808"/>
            <a:ext cx="8229600" cy="5334000"/>
          </a:xfrm>
        </p:spPr>
        <p:txBody>
          <a:bodyPr/>
          <a:lstStyle/>
          <a:p>
            <a:pPr algn="ctr">
              <a:spcAft>
                <a:spcPts val="600"/>
              </a:spcAft>
              <a:buNone/>
            </a:pPr>
            <a:r>
              <a:rPr lang="fr-BE" sz="1800" i="1" dirty="0" smtClean="0"/>
              <a:t>(Article 14 Règlement CE 810/2009)</a:t>
            </a:r>
          </a:p>
          <a:p>
            <a:pPr marL="324000" indent="-324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2500" b="1" dirty="0" smtClean="0"/>
              <a:t>Objet </a:t>
            </a:r>
            <a:r>
              <a:rPr lang="fr-BE" sz="2500" b="1" dirty="0" smtClean="0"/>
              <a:t>du voyage</a:t>
            </a:r>
          </a:p>
          <a:p>
            <a:pPr marL="324000" indent="-32400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fr-BE" sz="2200" dirty="0" smtClean="0"/>
              <a:t>   Tourisme, visite familiale/amicale, stage, affaires, soins de santé, mariage/cohabitation, etc</a:t>
            </a:r>
            <a:r>
              <a:rPr lang="fr-BE" sz="2200" dirty="0" smtClean="0"/>
              <a:t>.</a:t>
            </a:r>
          </a:p>
          <a:p>
            <a:pPr marL="324000" indent="-324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2500" b="1" dirty="0" smtClean="0"/>
              <a:t>Volonté de quitter l’espace Schengen</a:t>
            </a:r>
          </a:p>
          <a:p>
            <a:pPr marL="324000" lvl="1" indent="-324000">
              <a:spcBef>
                <a:spcPts val="600"/>
              </a:spcBef>
              <a:spcAft>
                <a:spcPts val="600"/>
              </a:spcAft>
              <a:buNone/>
            </a:pPr>
            <a:r>
              <a:rPr lang="fr-BE" sz="2200" dirty="0" smtClean="0"/>
              <a:t>   Billet A/R, moyens financiers au pays, attestation d’emploi, inscription scolaire, preuves d’intégration, etc.</a:t>
            </a:r>
            <a:endParaRPr lang="fr-BE" sz="2500" dirty="0" smtClean="0"/>
          </a:p>
          <a:p>
            <a:pPr marL="324000" indent="-324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fr-BE" sz="2500" b="1" dirty="0" smtClean="0"/>
              <a:t>Situation familiale</a:t>
            </a:r>
          </a:p>
          <a:p>
            <a:pPr marL="324000" indent="-324000">
              <a:spcBef>
                <a:spcPts val="600"/>
              </a:spcBef>
              <a:spcAft>
                <a:spcPts val="600"/>
              </a:spcAft>
              <a:buNone/>
            </a:pPr>
            <a:r>
              <a:rPr lang="fr-BE" sz="2200" dirty="0" smtClean="0"/>
              <a:t>   Ex. Preuve du lien de parenté avec l’hôte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BE" sz="2200" dirty="0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335963" y="1230313"/>
            <a:ext cx="184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Objet et conditions du séjour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0013" y="1827212"/>
            <a:ext cx="7313612" cy="503078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</a:rPr>
              <a:t>CCE, n°56 596 du 24 février 2011</a:t>
            </a:r>
          </a:p>
          <a:p>
            <a:pPr>
              <a:buNone/>
            </a:pP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</a:rPr>
              <a:t>(déclaration de nationalité, comparution TPI)</a:t>
            </a:r>
          </a:p>
          <a:p>
            <a:pPr>
              <a:buNone/>
            </a:pPr>
            <a:endParaRPr lang="fr-BE" sz="22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</a:rPr>
              <a:t>CCE, 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n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° 56 598 du 24 février 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2011</a:t>
            </a:r>
          </a:p>
          <a:p>
            <a:pPr>
              <a:buNone/>
            </a:pP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	(visite familiale)</a:t>
            </a:r>
          </a:p>
          <a:p>
            <a:pPr>
              <a:buNone/>
            </a:pPr>
            <a:endParaRPr lang="fr-BE" sz="2200" i="1" dirty="0" smtClean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v"/>
            </a:pP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CCE, n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° 57 919 du 16 mars 2011 </a:t>
            </a:r>
            <a:r>
              <a:rPr lang="fr-BE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endParaRPr lang="fr-BE" sz="24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fr-BE" sz="2400" dirty="0" smtClean="0"/>
              <a:t>	</a:t>
            </a:r>
            <a:r>
              <a:rPr lang="fr-BE" sz="2400" i="1" dirty="0" smtClean="0">
                <a:solidFill>
                  <a:schemeClr val="accent1">
                    <a:lumMod val="50000"/>
                  </a:schemeClr>
                </a:solidFill>
              </a:rPr>
              <a:t>(visite touristique)</a:t>
            </a:r>
          </a:p>
          <a:p>
            <a:pPr>
              <a:buNone/>
            </a:pPr>
            <a:endParaRPr lang="fr-BE" sz="2400" dirty="0" smtClean="0"/>
          </a:p>
          <a:p>
            <a:pPr>
              <a:buFont typeface="Wingdings" pitchFamily="2" charset="2"/>
              <a:buChar char="v"/>
            </a:pP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CCE, n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° 62 143 du 26 mai 2011 </a:t>
            </a:r>
            <a:endParaRPr lang="fr-BE" sz="2200" i="1" dirty="0" smtClean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fr-BE" sz="2200" b="1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fr-BE" sz="2200" i="1" dirty="0" smtClean="0">
                <a:solidFill>
                  <a:schemeClr val="accent1">
                    <a:lumMod val="50000"/>
                  </a:schemeClr>
                </a:solidFill>
              </a:rPr>
              <a:t>(séjour professionnel)</a:t>
            </a:r>
            <a:r>
              <a:rPr lang="fr-BE" sz="2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>
              <a:buNone/>
            </a:pPr>
            <a:endParaRPr lang="fr-BE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v"/>
            </a:pPr>
            <a:endParaRPr lang="fr-BE" sz="2200" i="1" dirty="0" smtClean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Ordre public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1331913" y="1700213"/>
            <a:ext cx="7313612" cy="515778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fr-BE" sz="2500" smtClean="0"/>
              <a:t>= Certificat de bonne vie et mœurs 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fr-BE" sz="2500" u="sng" smtClean="0"/>
              <a:t>Refus si </a:t>
            </a:r>
            <a:r>
              <a:rPr lang="fr-BE" sz="2500" smtClean="0"/>
              <a:t>:  </a:t>
            </a:r>
            <a:r>
              <a:rPr lang="fr-BE" sz="2000" smtClean="0"/>
              <a:t>(art. 3, 5° à 8° L. 1980)</a:t>
            </a:r>
            <a:endParaRPr lang="fr-BE" sz="2800" u="sng" smtClean="0"/>
          </a:p>
          <a:p>
            <a:pPr algn="just">
              <a:spcBef>
                <a:spcPts val="600"/>
              </a:spcBef>
            </a:pPr>
            <a:r>
              <a:rPr lang="fr-BE" sz="2500" b="1" smtClean="0"/>
              <a:t>Signalé aux fins de non admission  dans le SIS </a:t>
            </a:r>
            <a:r>
              <a:rPr lang="fr-BE" sz="2200" smtClean="0"/>
              <a:t>(soit OP ou sécurité nationale, soit interdiction d’entrée)</a:t>
            </a:r>
          </a:p>
          <a:p>
            <a:pPr algn="just">
              <a:spcBef>
                <a:spcPts val="600"/>
              </a:spcBef>
            </a:pPr>
            <a:r>
              <a:rPr lang="fr-BE" sz="2500" b="1" smtClean="0"/>
              <a:t>Relations internationales </a:t>
            </a:r>
            <a:r>
              <a:rPr lang="fr-BE" sz="2200" smtClean="0"/>
              <a:t>(après avis de la Com° consultative des étrangers)</a:t>
            </a:r>
          </a:p>
          <a:p>
            <a:pPr algn="just">
              <a:spcBef>
                <a:spcPts val="600"/>
              </a:spcBef>
            </a:pPr>
            <a:r>
              <a:rPr lang="fr-BE" sz="2500" b="1" smtClean="0"/>
              <a:t>Tranquillité publique, OP ou sécurité nationale</a:t>
            </a:r>
          </a:p>
          <a:p>
            <a:pPr algn="just">
              <a:spcBef>
                <a:spcPts val="600"/>
              </a:spcBef>
            </a:pPr>
            <a:r>
              <a:rPr lang="fr-BE" sz="2500" b="1" smtClean="0"/>
              <a:t>Renvoi ou expulsion&lt; 10 ans</a:t>
            </a:r>
          </a:p>
          <a:p>
            <a:endParaRPr lang="fr-BE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">
  <a:themeElements>
    <a:clrScheme name="Eclips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3218</TotalTime>
  <Words>761</Words>
  <Application>Microsoft Office PowerPoint</Application>
  <PresentationFormat>Affichage à l'écran (4:3)</PresentationFormat>
  <Paragraphs>142</Paragraphs>
  <Slides>15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Verdana</vt:lpstr>
      <vt:lpstr>Arial</vt:lpstr>
      <vt:lpstr>Wingdings</vt:lpstr>
      <vt:lpstr>Arial Unicode MS</vt:lpstr>
      <vt:lpstr>Calibri</vt:lpstr>
      <vt:lpstr>Eclips</vt:lpstr>
      <vt:lpstr>Entrée et court séjour</vt:lpstr>
      <vt:lpstr>Exemple ?</vt:lpstr>
      <vt:lpstr>Entrée et court séjour : sources</vt:lpstr>
      <vt:lpstr>Entrée et court séjour : conditions</vt:lpstr>
      <vt:lpstr>Documents requis</vt:lpstr>
      <vt:lpstr>Moyens de subsistance suffisants</vt:lpstr>
      <vt:lpstr>   Objet et conditions du séjour</vt:lpstr>
      <vt:lpstr>Objet et conditions du séjour</vt:lpstr>
      <vt:lpstr>Ordre public</vt:lpstr>
      <vt:lpstr>Assurance maladie en voyage</vt:lpstr>
      <vt:lpstr>Entrée et court séjour : procédure</vt:lpstr>
      <vt:lpstr>Entrée et court séjour : procédure</vt:lpstr>
      <vt:lpstr>Visa en vue de mariage /  cohabitation légale</vt:lpstr>
      <vt:lpstr>Entrée et court séjour : recours</vt:lpstr>
      <vt:lpstr>Apports du Règlement CE 810/2009</vt:lpstr>
    </vt:vector>
  </TitlesOfParts>
  <Company>RICFB VZW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nieuwe verblijfswet</dc:title>
  <dc:creator>RICFB VZW</dc:creator>
  <cp:lastModifiedBy>Gaëlle</cp:lastModifiedBy>
  <cp:revision>263</cp:revision>
  <cp:lastPrinted>2009-04-22T19:24:48Z</cp:lastPrinted>
  <dcterms:created xsi:type="dcterms:W3CDTF">2007-07-16T09:37:48Z</dcterms:created>
  <dcterms:modified xsi:type="dcterms:W3CDTF">2011-10-20T15:17:34Z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