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9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753C118-9884-4A15-A18D-61AA1F884AB1}" type="datetimeFigureOut">
              <a:rPr lang="fr-FR"/>
              <a:pPr>
                <a:defRPr/>
              </a:pPr>
              <a:t>20/10/2011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BE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BE" noProof="0" smtClean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96A12C0-4FC4-4269-A679-99A66C263063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1444E5-C318-4403-A0E9-30A3069B7449}" type="slidenum">
              <a:rPr lang="fr-BE" smtClean="0"/>
              <a:pPr/>
              <a:t>1</a:t>
            </a:fld>
            <a:endParaRPr lang="fr-B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307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B2E0E02-9F40-401D-908B-062B11380796}" type="slidenum">
              <a:rPr lang="fr-BE" smtClean="0"/>
              <a:pPr/>
              <a:t>10</a:t>
            </a:fld>
            <a:endParaRPr lang="fr-BE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317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853E09A-8929-4B07-A239-174D5475EAE2}" type="slidenum">
              <a:rPr lang="fr-BE" smtClean="0"/>
              <a:pPr/>
              <a:t>11</a:t>
            </a:fld>
            <a:endParaRPr lang="fr-BE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3277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B6A3194-CA13-4C28-842A-E32592D568CA}" type="slidenum">
              <a:rPr lang="fr-BE" smtClean="0"/>
              <a:pPr/>
              <a:t>12</a:t>
            </a:fld>
            <a:endParaRPr lang="fr-BE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3379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A0E839F-052A-4B03-987A-807CE43C9529}" type="slidenum">
              <a:rPr lang="fr-BE" smtClean="0"/>
              <a:pPr/>
              <a:t>13</a:t>
            </a:fld>
            <a:endParaRPr lang="fr-BE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3482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4ECD368-7C9A-44E3-B84C-F87491E13EA8}" type="slidenum">
              <a:rPr lang="fr-BE" smtClean="0"/>
              <a:pPr/>
              <a:t>14</a:t>
            </a:fld>
            <a:endParaRPr lang="fr-BE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3584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B34F208-2A8C-44F3-998D-FAFA17695459}" type="slidenum">
              <a:rPr lang="fr-BE" smtClean="0"/>
              <a:pPr/>
              <a:t>15</a:t>
            </a:fld>
            <a:endParaRPr lang="fr-BE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3686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9571584-0C0A-4799-A19E-EDFE80171E2A}" type="slidenum">
              <a:rPr lang="fr-BE" smtClean="0"/>
              <a:pPr/>
              <a:t>16</a:t>
            </a:fld>
            <a:endParaRPr lang="fr-BE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3789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7C9922C-FBE6-43CA-AE86-290384AF628E}" type="slidenum">
              <a:rPr lang="fr-BE" smtClean="0"/>
              <a:pPr/>
              <a:t>17</a:t>
            </a:fld>
            <a:endParaRPr lang="fr-B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683BDB-8B06-4009-AF4E-B5003A825948}" type="slidenum">
              <a:rPr lang="fr-BE" smtClean="0"/>
              <a:pPr/>
              <a:t>2</a:t>
            </a:fld>
            <a:endParaRPr lang="fr-B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2355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B259DF-0653-45EB-847B-EB9745067BA0}" type="slidenum">
              <a:rPr lang="fr-BE" smtClean="0"/>
              <a:pPr/>
              <a:t>3</a:t>
            </a:fld>
            <a:endParaRPr lang="fr-B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2458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A88F4F8-DC40-40AD-B608-CED105EFA61A}" type="slidenum">
              <a:rPr lang="fr-BE" smtClean="0"/>
              <a:pPr/>
              <a:t>4</a:t>
            </a:fld>
            <a:endParaRPr lang="fr-B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2560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126DF6-2F1B-4A1F-86A7-A53F6D77BFD0}" type="slidenum">
              <a:rPr lang="fr-BE" smtClean="0"/>
              <a:pPr/>
              <a:t>5</a:t>
            </a:fld>
            <a:endParaRPr lang="fr-B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2662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9E21BB1-A95D-4310-ACA3-267F3193E2BA}" type="slidenum">
              <a:rPr lang="fr-BE" smtClean="0"/>
              <a:pPr/>
              <a:t>6</a:t>
            </a:fld>
            <a:endParaRPr lang="fr-B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AB80564-2496-4B5C-BB55-5A7633B5AE64}" type="slidenum">
              <a:rPr lang="fr-BE" smtClean="0"/>
              <a:pPr/>
              <a:t>7</a:t>
            </a:fld>
            <a:endParaRPr lang="fr-B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2867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479F4FD-C3F2-44AC-A790-30BEC6DD1A48}" type="slidenum">
              <a:rPr lang="fr-BE" smtClean="0"/>
              <a:pPr/>
              <a:t>8</a:t>
            </a:fld>
            <a:endParaRPr lang="fr-BE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smtClean="0"/>
          </a:p>
        </p:txBody>
      </p:sp>
      <p:sp>
        <p:nvSpPr>
          <p:cNvPr id="2970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9999F07-FC17-498D-BF43-569FA8EE6EFB}" type="slidenum">
              <a:rPr lang="fr-BE" smtClean="0"/>
              <a:pPr/>
              <a:t>9</a:t>
            </a:fld>
            <a:endParaRPr lang="fr-B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fr-FR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fr-FR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BE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fr-BE"/>
            </a:p>
          </p:txBody>
        </p:sp>
      </p:grpSp>
      <p:sp>
        <p:nvSpPr>
          <p:cNvPr id="2151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151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4CBE8254-DEC6-4E5D-BEE0-7932C7D43DC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505F5-F866-4595-9EF1-9063EDCE318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9E30A-8E3F-4E3A-9642-F73A4323A23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04C2E-D552-4EA8-BBD9-E31703CDFC0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CDAEF-1C66-4C8C-82EB-FD6DD1DA3D8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5FBA5-E187-40E8-B187-37905000C0D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E3B50-39AC-4050-8DC0-3690F0266FC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B49FE-66EB-4B0D-9F75-0C13EA717DC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3AFB7-76BC-4F6C-B9D9-AC6EF069AE2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B7216-D0F5-4732-81DA-FBFF6AE7E04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F2DDB-BFC8-47DC-B71A-0567C3635A4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0484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fr-BE"/>
              </a:p>
            </p:txBody>
          </p:sp>
          <p:sp>
            <p:nvSpPr>
              <p:cNvPr id="20485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fr-BE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0487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fr-BE"/>
              </a:p>
            </p:txBody>
          </p:sp>
          <p:sp>
            <p:nvSpPr>
              <p:cNvPr id="20488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fr-BE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9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9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9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5440063-2D4F-4179-BE2C-2A63BC625D3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r-BE" smtClean="0"/>
              <a:t>Le séjour étudiant </a:t>
            </a:r>
            <a:br>
              <a:rPr lang="fr-BE" smtClean="0"/>
            </a:br>
            <a:r>
              <a:rPr lang="fr-BE" smtClean="0"/>
              <a:t>Les chercheurs</a:t>
            </a:r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fr-BE" smtClean="0"/>
              <a:t>Formation de base ADDE – Bruxelles </a:t>
            </a:r>
          </a:p>
          <a:p>
            <a:pPr eaLnBrk="1" hangingPunct="1"/>
            <a:r>
              <a:rPr lang="fr-BE" sz="2400" smtClean="0"/>
              <a:t>21 octobre 2011</a:t>
            </a:r>
            <a:endParaRPr lang="en-US" sz="2400" smtClean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4662488" y="5278438"/>
            <a:ext cx="4302125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fr-BE" sz="2000" b="1">
                <a:solidFill>
                  <a:schemeClr val="tx2"/>
                </a:solidFill>
              </a:rPr>
              <a:t>Pascal Vanwelde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fr-BE" sz="1600" b="1">
                <a:solidFill>
                  <a:schemeClr val="tx2"/>
                </a:solidFill>
              </a:rPr>
              <a:t>Association pour le Droit Des Etrangers</a:t>
            </a:r>
            <a:endParaRPr lang="en-US" sz="1600" b="1">
              <a:solidFill>
                <a:schemeClr val="tx2"/>
              </a:solidFill>
            </a:endParaRPr>
          </a:p>
        </p:txBody>
      </p:sp>
      <p:pic>
        <p:nvPicPr>
          <p:cNvPr id="3077" name="Picture 5" descr="logobleu2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59613" y="6069013"/>
            <a:ext cx="19050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z="3200" smtClean="0"/>
              <a:t>PROCEDURE : Art. 58, al. 3, L. 80</a:t>
            </a:r>
            <a:endParaRPr lang="en-US" sz="320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r-BE" smtClean="0"/>
              <a:t>A partir de la Belgique auprès du Bourgmestre du lieu de résidence :</a:t>
            </a:r>
          </a:p>
          <a:p>
            <a:pPr eaLnBrk="1" hangingPunct="1">
              <a:buFont typeface="Arial" charset="0"/>
              <a:buChar char="•"/>
            </a:pPr>
            <a:r>
              <a:rPr lang="fr-BE" smtClean="0"/>
              <a:t>Changement de statut(Art. 9, al. 2 et 58, al. 3, Loi 80 et 25/2, §1</a:t>
            </a:r>
            <a:r>
              <a:rPr lang="fr-BE" baseline="30000" smtClean="0"/>
              <a:t>er</a:t>
            </a:r>
            <a:r>
              <a:rPr lang="fr-BE" smtClean="0"/>
              <a:t>,2° AR, 81)</a:t>
            </a:r>
          </a:p>
          <a:p>
            <a:pPr eaLnBrk="1" hangingPunct="1">
              <a:buFont typeface="Arial" charset="0"/>
              <a:buChar char="•"/>
            </a:pPr>
            <a:r>
              <a:rPr lang="fr-BE" smtClean="0"/>
              <a:t>Circonstances exceptionnelles (Art. 9bis, Loi 80)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z="3200" smtClean="0"/>
              <a:t>Prorogation des documents – Art. 101 AR 8/10/81</a:t>
            </a:r>
            <a:endParaRPr lang="en-US" sz="320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BE" smtClean="0"/>
              <a:t>A l’administration communale un mois avant l’échéance du titre de séjour	</a:t>
            </a:r>
            <a:endParaRPr 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mtClean="0"/>
              <a:t>FIN DU SEJOUR</a:t>
            </a:r>
            <a:endParaRPr 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BE" sz="2400" smtClean="0"/>
              <a:t>Séjour limité à la durée des études !</a:t>
            </a:r>
          </a:p>
          <a:p>
            <a:pPr eaLnBrk="1" hangingPunct="1">
              <a:lnSpc>
                <a:spcPct val="90000"/>
              </a:lnSpc>
            </a:pPr>
            <a:r>
              <a:rPr lang="fr-BE" sz="2400" smtClean="0"/>
              <a:t>OQT par le Ministre (art. 61, §1</a:t>
            </a:r>
            <a:r>
              <a:rPr lang="fr-BE" sz="2400" baseline="30000" smtClean="0"/>
              <a:t>er</a:t>
            </a:r>
            <a:r>
              <a:rPr lang="fr-BE" sz="2400" smtClean="0"/>
              <a:t>) (annexe 33bis)</a:t>
            </a:r>
          </a:p>
          <a:p>
            <a:pPr lvl="1" eaLnBrk="1" hangingPunct="1">
              <a:lnSpc>
                <a:spcPct val="90000"/>
              </a:lnSpc>
            </a:pPr>
            <a:r>
              <a:rPr lang="fr-BE" sz="2000" smtClean="0"/>
              <a:t>Prolongation excessive des études vu le résultat (art. 103/2 AR 8/10/81)</a:t>
            </a:r>
          </a:p>
          <a:p>
            <a:pPr lvl="1" eaLnBrk="1" hangingPunct="1">
              <a:lnSpc>
                <a:spcPct val="90000"/>
              </a:lnSpc>
            </a:pPr>
            <a:r>
              <a:rPr lang="fr-BE" sz="2000" smtClean="0"/>
              <a:t>Activité lucrative entravant les études</a:t>
            </a:r>
          </a:p>
          <a:p>
            <a:pPr lvl="1" eaLnBrk="1" hangingPunct="1">
              <a:lnSpc>
                <a:spcPct val="90000"/>
              </a:lnSpc>
            </a:pPr>
            <a:r>
              <a:rPr lang="fr-BE" sz="2000" smtClean="0"/>
              <a:t>Pas de présentation aux examens sans motif valable</a:t>
            </a:r>
          </a:p>
          <a:p>
            <a:pPr eaLnBrk="1" hangingPunct="1">
              <a:lnSpc>
                <a:spcPct val="90000"/>
              </a:lnSpc>
            </a:pPr>
            <a:r>
              <a:rPr lang="fr-BE" sz="2400" smtClean="0"/>
              <a:t>OQT par le Ministre ou son délégué (art. 61, §2) (annexe 33bis)</a:t>
            </a:r>
          </a:p>
          <a:p>
            <a:pPr lvl="1" eaLnBrk="1" hangingPunct="1">
              <a:lnSpc>
                <a:spcPct val="90000"/>
              </a:lnSpc>
            </a:pPr>
            <a:r>
              <a:rPr lang="fr-BE" sz="2000" smtClean="0"/>
              <a:t>Séjour au-delà des études</a:t>
            </a:r>
          </a:p>
          <a:p>
            <a:pPr lvl="1" eaLnBrk="1" hangingPunct="1">
              <a:lnSpc>
                <a:spcPct val="90000"/>
              </a:lnSpc>
            </a:pPr>
            <a:r>
              <a:rPr lang="fr-BE" sz="2000" smtClean="0"/>
              <a:t>Plus de moyens de subsistance suffisants</a:t>
            </a:r>
          </a:p>
          <a:p>
            <a:pPr lvl="1" eaLnBrk="1" hangingPunct="1">
              <a:lnSpc>
                <a:spcPct val="90000"/>
              </a:lnSpc>
            </a:pPr>
            <a:r>
              <a:rPr lang="fr-BE" sz="2000" smtClean="0"/>
              <a:t>Aide financière du CPAS (3 X RIS sur 12 mois sans remboursement)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z="3200" smtClean="0"/>
              <a:t>Enseignement supérieur privé – Circulaire 1</a:t>
            </a:r>
            <a:r>
              <a:rPr lang="fr-BE" sz="3200" baseline="30000" smtClean="0"/>
              <a:t>er</a:t>
            </a:r>
            <a:r>
              <a:rPr lang="fr-BE" sz="3200" smtClean="0"/>
              <a:t>/09/05 </a:t>
            </a:r>
            <a:r>
              <a:rPr lang="fr-BE" sz="3200" b="0" smtClean="0"/>
              <a:t>(p. 348) </a:t>
            </a:r>
            <a:endParaRPr lang="en-US" sz="3200" b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BE" smtClean="0"/>
              <a:t>Pas un séjour de plein droit</a:t>
            </a:r>
          </a:p>
          <a:p>
            <a:pPr eaLnBrk="1" hangingPunct="1"/>
            <a:r>
              <a:rPr lang="fr-BE" smtClean="0"/>
              <a:t>Examen individuel sur base de critères « objectifs »</a:t>
            </a:r>
          </a:p>
          <a:p>
            <a:pPr eaLnBrk="1" hangingPunct="1"/>
            <a:r>
              <a:rPr lang="fr-BE" smtClean="0"/>
              <a:t>introduction via art. 9 et 9bis</a:t>
            </a:r>
          </a:p>
          <a:p>
            <a:pPr eaLnBrk="1" hangingPunct="1"/>
            <a:r>
              <a:rPr lang="fr-BE" smtClean="0"/>
              <a:t>Inscription pour un établissement déterminé </a:t>
            </a:r>
          </a:p>
          <a:p>
            <a:pPr eaLnBrk="1" hangingPunct="1">
              <a:buFont typeface="Wingdings" pitchFamily="2" charset="2"/>
              <a:buNone/>
            </a:pPr>
            <a:endParaRPr lang="fr-BE" smtClean="0"/>
          </a:p>
          <a:p>
            <a:pPr eaLnBrk="1" hangingPunct="1"/>
            <a:endParaRPr lang="fr-BE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z="3200" smtClean="0"/>
              <a:t>Les chercheurs-</a:t>
            </a:r>
            <a:br>
              <a:rPr lang="fr-BE" sz="3200" smtClean="0"/>
            </a:br>
            <a:r>
              <a:rPr lang="fr-BE" sz="3200" smtClean="0"/>
              <a:t>Base légale</a:t>
            </a:r>
            <a:endParaRPr lang="en-US" sz="32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BE" sz="2400" smtClean="0"/>
              <a:t>Loi du 21 avril 2007 modifiant la loi du 15/12/80 – Art. 61/10 à 61/13 L. 15/12/80 (MB 26/04/07)</a:t>
            </a:r>
          </a:p>
          <a:p>
            <a:pPr eaLnBrk="1" hangingPunct="1"/>
            <a:r>
              <a:rPr lang="fr-BE" sz="2400" smtClean="0"/>
              <a:t>AR du 31 mai 2007 fixant la date d’entrée en vigueur de la loi du 21 avril 2007 (MB 1</a:t>
            </a:r>
            <a:r>
              <a:rPr lang="fr-BE" sz="2400" baseline="30000" smtClean="0"/>
              <a:t>er</a:t>
            </a:r>
            <a:r>
              <a:rPr lang="fr-BE" sz="2400" smtClean="0"/>
              <a:t> juin 2007)</a:t>
            </a:r>
          </a:p>
          <a:p>
            <a:pPr eaLnBrk="1" hangingPunct="1"/>
            <a:r>
              <a:rPr lang="fr-BE" sz="2400" smtClean="0"/>
              <a:t>AR 12 septembre 2007 modifiant en ce qui concerne les chercheurs et les cadres l’AR du 9 juin 99 relatif à l’occupation des travailleurs étrangers (MB 28/09/2007)</a:t>
            </a:r>
            <a:endParaRPr lang="en-US" sz="24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mtClean="0"/>
              <a:t>Principe</a:t>
            </a:r>
            <a:endParaRPr 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BE" smtClean="0"/>
              <a:t>Droit de séjour de plus de trois mois pour l’étranger qui mène en tant que </a:t>
            </a:r>
            <a:r>
              <a:rPr lang="fr-BE" b="1" smtClean="0"/>
              <a:t>chercheur</a:t>
            </a:r>
            <a:r>
              <a:rPr lang="fr-BE" smtClean="0"/>
              <a:t>, un </a:t>
            </a:r>
            <a:r>
              <a:rPr lang="fr-BE" b="1" smtClean="0"/>
              <a:t>projet de recherche</a:t>
            </a:r>
            <a:r>
              <a:rPr lang="fr-BE" smtClean="0"/>
              <a:t> dans le cadre d’une </a:t>
            </a:r>
            <a:r>
              <a:rPr lang="fr-BE" b="1" smtClean="0"/>
              <a:t>convention d’accueil</a:t>
            </a:r>
            <a:r>
              <a:rPr lang="fr-BE" smtClean="0"/>
              <a:t> signée avec un </a:t>
            </a:r>
            <a:r>
              <a:rPr lang="fr-BE" b="1" smtClean="0"/>
              <a:t>organisme de recherche agréé</a:t>
            </a:r>
            <a:r>
              <a:rPr lang="fr-BE" smtClean="0"/>
              <a:t>.</a:t>
            </a:r>
            <a:endParaRPr lang="en-US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mtClean="0"/>
              <a:t>CONDITIONS</a:t>
            </a:r>
            <a:endParaRPr 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BE" smtClean="0"/>
              <a:t>Pas art. 3, al. 1</a:t>
            </a:r>
            <a:r>
              <a:rPr lang="fr-BE" baseline="30000" smtClean="0"/>
              <a:t>er</a:t>
            </a:r>
            <a:r>
              <a:rPr lang="fr-BE" smtClean="0"/>
              <a:t>, 5°à 8°, L. 80 (OP et sécu. Nat.)</a:t>
            </a:r>
          </a:p>
          <a:p>
            <a:pPr eaLnBrk="1" hangingPunct="1"/>
            <a:r>
              <a:rPr lang="fr-BE" smtClean="0"/>
              <a:t>Document de voyage valide</a:t>
            </a:r>
          </a:p>
          <a:p>
            <a:pPr eaLnBrk="1" hangingPunct="1"/>
            <a:r>
              <a:rPr lang="fr-BE" smtClean="0"/>
              <a:t>Convention d’accueil avec un organisme de recherche agréé en Belgique</a:t>
            </a:r>
          </a:p>
          <a:p>
            <a:pPr eaLnBrk="1" hangingPunct="1"/>
            <a:r>
              <a:rPr lang="fr-BE" smtClean="0"/>
              <a:t>Certificat médical</a:t>
            </a:r>
          </a:p>
          <a:p>
            <a:pPr eaLnBrk="1" hangingPunct="1"/>
            <a:r>
              <a:rPr lang="fr-BE" smtClean="0"/>
              <a:t>Certificat de bonne vie et mœurs, si + de 18 ans</a:t>
            </a:r>
            <a:endParaRPr lang="en-US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mtClean="0"/>
              <a:t>PROCEDURE</a:t>
            </a:r>
            <a:endParaRPr lang="en-US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BE" smtClean="0"/>
              <a:t>A l’étranger, à partir du poste diplomatique ou consul.</a:t>
            </a:r>
          </a:p>
          <a:p>
            <a:pPr eaLnBrk="1" hangingPunct="1"/>
            <a:r>
              <a:rPr lang="fr-BE" smtClean="0"/>
              <a:t>En Belgique, auprès du bourgmestre du lieu de résidence – art. 9 et 9 bis, L. 80</a:t>
            </a:r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z="3200" smtClean="0"/>
              <a:t>Le séjour étudiant</a:t>
            </a:r>
            <a:br>
              <a:rPr lang="fr-BE" sz="3200" smtClean="0"/>
            </a:br>
            <a:r>
              <a:rPr lang="fr-BE" sz="3200" smtClean="0"/>
              <a:t>Base légale</a:t>
            </a:r>
            <a:endParaRPr lang="en-US" sz="32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r-BE" sz="2000" smtClean="0"/>
              <a:t>Loi du 15/12/80 – Art. 58 à 61(p. 150)</a:t>
            </a:r>
          </a:p>
          <a:p>
            <a:pPr eaLnBrk="1" hangingPunct="1">
              <a:lnSpc>
                <a:spcPct val="90000"/>
              </a:lnSpc>
            </a:pPr>
            <a:r>
              <a:rPr lang="fr-BE" sz="2000" smtClean="0"/>
              <a:t>AR du 8/10/81 – Art. 99 à 103/3 (p. 221)</a:t>
            </a:r>
          </a:p>
          <a:p>
            <a:pPr eaLnBrk="1" hangingPunct="1">
              <a:lnSpc>
                <a:spcPct val="90000"/>
              </a:lnSpc>
            </a:pPr>
            <a:r>
              <a:rPr lang="fr-BE" sz="2000" smtClean="0"/>
              <a:t>Circulaire 15/09/98 relatif au séjour de l’étranger qui désire faire des études en Belgique (MB 4/11/98) p. 281</a:t>
            </a:r>
          </a:p>
          <a:p>
            <a:pPr eaLnBrk="1" hangingPunct="1">
              <a:lnSpc>
                <a:spcPct val="90000"/>
              </a:lnSpc>
            </a:pPr>
            <a:r>
              <a:rPr lang="fr-BE" sz="2000" smtClean="0"/>
              <a:t>Circulaire du 23/9/02 complétant la circulaire du15/09/98 </a:t>
            </a:r>
            <a:r>
              <a:rPr lang="fr-BE" sz="2000" i="1" smtClean="0"/>
              <a:t>(enseignement de promotion sociale</a:t>
            </a:r>
            <a:r>
              <a:rPr lang="fr-BE" sz="2000" smtClean="0"/>
              <a:t>) (MB 8/10/02) (p. 315)</a:t>
            </a:r>
          </a:p>
          <a:p>
            <a:pPr eaLnBrk="1" hangingPunct="1">
              <a:lnSpc>
                <a:spcPct val="90000"/>
              </a:lnSpc>
            </a:pPr>
            <a:r>
              <a:rPr lang="fr-BE" sz="2000" smtClean="0"/>
              <a:t>Circulaire 1</a:t>
            </a:r>
            <a:r>
              <a:rPr lang="fr-BE" sz="2000" baseline="30000" smtClean="0"/>
              <a:t>er</a:t>
            </a:r>
            <a:r>
              <a:rPr lang="fr-BE" sz="2000" smtClean="0"/>
              <a:t>/09/05 modifiant la circulaire du15/09/98 – enseignement supérieur privé (MB 6/10/05) (p. 348)</a:t>
            </a:r>
          </a:p>
          <a:p>
            <a:pPr eaLnBrk="1" hangingPunct="1">
              <a:lnSpc>
                <a:spcPct val="90000"/>
              </a:lnSpc>
            </a:pPr>
            <a:r>
              <a:rPr lang="fr-BE" sz="2000" smtClean="0"/>
              <a:t>Avis de l’OE relatif au montant minimum de moyen de subsistance dont doit disposer l’étranger qui désire faire des études en Belgique, pendant l’année scolaire 2011-2012 (p.</a:t>
            </a:r>
            <a:r>
              <a:rPr lang="fr-BE" sz="2000" smtClean="0">
                <a:solidFill>
                  <a:srgbClr val="FF0000"/>
                </a:solidFill>
              </a:rPr>
              <a:t> </a:t>
            </a:r>
            <a:r>
              <a:rPr lang="fr-BE" sz="2000" smtClean="0"/>
              <a:t>449)</a:t>
            </a: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z="3200" smtClean="0"/>
              <a:t>Le séjour étudiant de plein droit (art. 58 à 61 L. 80) - Conditions</a:t>
            </a:r>
            <a:endParaRPr lang="en-US" sz="3200" smtClean="0"/>
          </a:p>
        </p:txBody>
      </p:sp>
      <p:sp>
        <p:nvSpPr>
          <p:cNvPr id="5123" name="Rectangle 1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 eaLnBrk="1" hangingPunct="1">
              <a:buFont typeface="Wingdings" pitchFamily="2" charset="2"/>
              <a:buNone/>
            </a:pPr>
            <a:r>
              <a:rPr lang="fr-BE" sz="2400" smtClean="0"/>
              <a:t>NB : Vise le ressortissant de pays tiers !</a:t>
            </a:r>
          </a:p>
          <a:p>
            <a:pPr marL="514350" indent="-514350" eaLnBrk="1" hangingPunct="1">
              <a:buFont typeface="Arial" charset="0"/>
              <a:buAutoNum type="arabicPeriod"/>
            </a:pPr>
            <a:r>
              <a:rPr lang="fr-BE" smtClean="0"/>
              <a:t>Ne pas se trouver dans un des cas prévus à l’art. 3, al. 1</a:t>
            </a:r>
            <a:r>
              <a:rPr lang="fr-BE" baseline="30000" smtClean="0"/>
              <a:t>er</a:t>
            </a:r>
            <a:r>
              <a:rPr lang="fr-BE" smtClean="0"/>
              <a:t>, 5° à 8°, L. 15/12/80</a:t>
            </a:r>
          </a:p>
          <a:p>
            <a:pPr marL="514350" indent="-514350" eaLnBrk="1" hangingPunct="1">
              <a:buFont typeface="Arial" charset="0"/>
              <a:buAutoNum type="arabicPeriod"/>
            </a:pPr>
            <a:r>
              <a:rPr lang="fr-BE" smtClean="0"/>
              <a:t>Attestation d’un établissement d’enseignement</a:t>
            </a:r>
          </a:p>
          <a:p>
            <a:pPr marL="514350" indent="-514350" eaLnBrk="1" hangingPunct="1">
              <a:buFont typeface="Arial" charset="0"/>
              <a:buAutoNum type="arabicPeriod"/>
            </a:pPr>
            <a:r>
              <a:rPr lang="fr-BE" smtClean="0"/>
              <a:t>Moyens de subsistances suffisants</a:t>
            </a:r>
          </a:p>
          <a:p>
            <a:pPr marL="514350" indent="-514350" eaLnBrk="1" hangingPunct="1">
              <a:buFont typeface="Arial" charset="0"/>
              <a:buAutoNum type="arabicPeriod"/>
            </a:pPr>
            <a:r>
              <a:rPr lang="fr-BE" smtClean="0"/>
              <a:t>Certificat médical</a:t>
            </a:r>
          </a:p>
          <a:p>
            <a:pPr marL="514350" indent="-514350" eaLnBrk="1" hangingPunct="1">
              <a:buFont typeface="Arial" charset="0"/>
              <a:buAutoNum type="arabicPeriod"/>
            </a:pPr>
            <a:r>
              <a:rPr lang="fr-BE" smtClean="0"/>
              <a:t>Certificat constatant l’absence de condamnations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fr-BE" sz="2000" smtClean="0"/>
              <a:t>	</a:t>
            </a: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14350" indent="-514350" eaLnBrk="1" hangingPunct="1"/>
            <a:r>
              <a:rPr lang="fr-BE" sz="3200" smtClean="0"/>
              <a:t>Art. 3, al. 5 à 8, L. 80</a:t>
            </a:r>
            <a:endParaRPr lang="en-US" sz="3200" smtClean="0"/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r-BE" sz="2400" smtClean="0"/>
              <a:t>Ne pas être signalé aux fins de non-admission dans les Etats parties à Schengen, pour motif d’ordre public ou de sécurité nationale </a:t>
            </a:r>
            <a:r>
              <a:rPr lang="fr-BE" sz="2400" u="sng" smtClean="0"/>
              <a:t>ou</a:t>
            </a:r>
            <a:r>
              <a:rPr lang="fr-BE" sz="2400" smtClean="0"/>
              <a:t> pour avoir fait l’objet d’une mesure d’éloignement non rapportée ni suspendue avec interdiction d’entrée</a:t>
            </a:r>
          </a:p>
          <a:p>
            <a:pPr eaLnBrk="1" hangingPunct="1">
              <a:lnSpc>
                <a:spcPct val="80000"/>
              </a:lnSpc>
            </a:pPr>
            <a:r>
              <a:rPr lang="fr-BE" sz="2400" smtClean="0"/>
              <a:t>Ne pas être considéré comme pouvant compromettre les relations internationales, la tranquillité publique, l’ordre public ou la sécurité nationale</a:t>
            </a:r>
          </a:p>
          <a:p>
            <a:pPr eaLnBrk="1" hangingPunct="1">
              <a:lnSpc>
                <a:spcPct val="80000"/>
              </a:lnSpc>
            </a:pPr>
            <a:r>
              <a:rPr lang="fr-BE" sz="2400" smtClean="0"/>
              <a:t>Ne pas avoir été expulsé ou renvoyé depuis moins de 10 ans lorsque la mesure n’a pas été suspendue ou rapportée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13"/>
          <p:cNvSpPr>
            <a:spLocks noGrp="1" noChangeArrowheads="1"/>
          </p:cNvSpPr>
          <p:nvPr>
            <p:ph type="title"/>
          </p:nvPr>
        </p:nvSpPr>
        <p:spPr>
          <a:xfrm>
            <a:off x="785813" y="857250"/>
            <a:ext cx="7924800" cy="1262063"/>
          </a:xfrm>
        </p:spPr>
        <p:txBody>
          <a:bodyPr/>
          <a:lstStyle/>
          <a:p>
            <a:pPr marL="514350" indent="-514350" eaLnBrk="1" hangingPunct="1"/>
            <a:r>
              <a:rPr lang="fr-BE" sz="2800" smtClean="0"/>
              <a:t>Attestation d’un établissement d’enseignement (art. 59, L. 80 – circ. 15/09/98)</a:t>
            </a:r>
            <a:endParaRPr lang="en-US" sz="2800" smtClean="0"/>
          </a:p>
        </p:txBody>
      </p:sp>
      <p:sp>
        <p:nvSpPr>
          <p:cNvPr id="7171" name="Rectangle 1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r-BE" sz="2400" smtClean="0"/>
              <a:t>Etablissement organisé, reconnu ou subsidié par les pouvoirs publics</a:t>
            </a:r>
          </a:p>
          <a:p>
            <a:pPr eaLnBrk="1" hangingPunct="1">
              <a:lnSpc>
                <a:spcPct val="90000"/>
              </a:lnSpc>
            </a:pPr>
            <a:r>
              <a:rPr lang="fr-BE" sz="2400" smtClean="0"/>
              <a:t>Certifie que :</a:t>
            </a:r>
          </a:p>
          <a:p>
            <a:pPr lvl="1" eaLnBrk="1" hangingPunct="1">
              <a:lnSpc>
                <a:spcPct val="90000"/>
              </a:lnSpc>
            </a:pPr>
            <a:r>
              <a:rPr lang="fr-BE" sz="2000" smtClean="0"/>
              <a:t>Inscription définitive comme étudiant régulier</a:t>
            </a:r>
          </a:p>
          <a:p>
            <a:pPr lvl="1" eaLnBrk="1" hangingPunct="1">
              <a:lnSpc>
                <a:spcPct val="90000"/>
              </a:lnSpc>
            </a:pPr>
            <a:r>
              <a:rPr lang="fr-BE" sz="2000" smtClean="0"/>
              <a:t>Demande d’obtention d’équivalence de diplôme et de certificats d’études étrangères (pré-inscr.)</a:t>
            </a:r>
          </a:p>
          <a:p>
            <a:pPr lvl="1" eaLnBrk="1" hangingPunct="1">
              <a:lnSpc>
                <a:spcPct val="90000"/>
              </a:lnSpc>
            </a:pPr>
            <a:r>
              <a:rPr lang="fr-BE" sz="2000" smtClean="0"/>
              <a:t>Examen d’admission (pré-inscr.)</a:t>
            </a:r>
          </a:p>
          <a:p>
            <a:pPr eaLnBrk="1" hangingPunct="1">
              <a:lnSpc>
                <a:spcPct val="90000"/>
              </a:lnSpc>
            </a:pPr>
            <a:r>
              <a:rPr lang="fr-BE" sz="2400" smtClean="0"/>
              <a:t>Enseignement de plein exercice ou à horaire réduit SSI constitue l’activité principale et la préparation à l’enseignement de plein exercice</a:t>
            </a: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z="3200" smtClean="0"/>
              <a:t>Promotion sociale- circ. 23/09/02 – </a:t>
            </a:r>
            <a:r>
              <a:rPr lang="fr-BE" sz="3200" b="0" smtClean="0">
                <a:solidFill>
                  <a:schemeClr val="tx1"/>
                </a:solidFill>
              </a:rPr>
              <a:t>(p. 293)</a:t>
            </a:r>
            <a:endParaRPr lang="en-US" sz="3200" b="0" smtClean="0">
              <a:solidFill>
                <a:schemeClr val="tx1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488" y="2420938"/>
            <a:ext cx="7693025" cy="3724275"/>
          </a:xfrm>
        </p:spPr>
        <p:txBody>
          <a:bodyPr/>
          <a:lstStyle/>
          <a:p>
            <a:pPr eaLnBrk="1" hangingPunct="1"/>
            <a:r>
              <a:rPr lang="fr-BE" sz="2400" smtClean="0"/>
              <a:t>EPS reconnu, subsidié ou organisé par les pouvoirs publics</a:t>
            </a:r>
          </a:p>
          <a:p>
            <a:pPr eaLnBrk="1" hangingPunct="1"/>
            <a:r>
              <a:rPr lang="fr-BE" sz="2400" smtClean="0"/>
              <a:t>EPS  de niveau supérieur de type long ou court</a:t>
            </a:r>
          </a:p>
          <a:p>
            <a:pPr eaLnBrk="1" hangingPunct="1"/>
            <a:r>
              <a:rPr lang="fr-BE" sz="2400" smtClean="0"/>
              <a:t>Graduats ou post-graduats (voir liste circ.)</a:t>
            </a:r>
          </a:p>
          <a:p>
            <a:pPr eaLnBrk="1" hangingPunct="1"/>
            <a:r>
              <a:rPr lang="fr-BE" sz="2400" smtClean="0"/>
              <a:t>Cycle de 3 ans min., cours de jour et 40 sem./an</a:t>
            </a:r>
          </a:p>
          <a:p>
            <a:pPr eaLnBrk="1" hangingPunct="1"/>
            <a:r>
              <a:rPr lang="fr-BE" sz="2400" smtClean="0"/>
              <a:t>Arrêt n°119.500 du CE du 16 mai 2003 (RDE 123, p.207) </a:t>
            </a:r>
          </a:p>
          <a:p>
            <a:pPr eaLnBrk="1" hangingPunct="1"/>
            <a:endParaRPr lang="fr-BE" sz="2400" smtClean="0"/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14350" indent="-514350" eaLnBrk="1" hangingPunct="1"/>
            <a:r>
              <a:rPr lang="fr-BE" sz="3200" smtClean="0"/>
              <a:t>Preuves de moyens de subsistance suffisants – Art. 60, L. 80</a:t>
            </a:r>
            <a:endParaRPr lang="en-US" sz="320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BE" sz="2400" smtClean="0"/>
              <a:t>MSS couvrent les soins de santé, frais de séjour, d’études et de rapatriement</a:t>
            </a:r>
          </a:p>
          <a:p>
            <a:pPr eaLnBrk="1" hangingPunct="1"/>
            <a:r>
              <a:rPr lang="fr-BE" sz="2400" smtClean="0"/>
              <a:t>Montant = 588 euros/mois</a:t>
            </a:r>
          </a:p>
          <a:p>
            <a:pPr eaLnBrk="1" hangingPunct="1"/>
            <a:r>
              <a:rPr lang="fr-BE" sz="2400" smtClean="0"/>
              <a:t>Preuves :</a:t>
            </a:r>
          </a:p>
          <a:p>
            <a:pPr lvl="1" eaLnBrk="1" hangingPunct="1"/>
            <a:r>
              <a:rPr lang="fr-BE" sz="2000" smtClean="0"/>
              <a:t>Attestation de bourse d’étude ou de prêt</a:t>
            </a:r>
          </a:p>
          <a:p>
            <a:pPr lvl="1" eaLnBrk="1" hangingPunct="1"/>
            <a:r>
              <a:rPr lang="fr-BE" sz="2000" smtClean="0"/>
              <a:t>Engagement de prise en charge par une personne physique ou morale belge ou étrangère (annexe 32)</a:t>
            </a:r>
          </a:p>
          <a:p>
            <a:pPr lvl="1" eaLnBrk="1" hangingPunct="1"/>
            <a:r>
              <a:rPr lang="fr-BE" sz="2000" smtClean="0"/>
              <a:t>Activité lucrative </a:t>
            </a:r>
            <a:r>
              <a:rPr lang="fr-BE" sz="2000" i="1" smtClean="0"/>
              <a:t>effective</a:t>
            </a:r>
          </a:p>
          <a:p>
            <a:pPr lvl="1" eaLnBrk="1" hangingPunct="1"/>
            <a:r>
              <a:rPr lang="fr-BE" sz="2000" smtClean="0"/>
              <a:t>Toutes autres preuves</a:t>
            </a:r>
            <a:endParaRPr lang="en-US" sz="20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42950" indent="-742950" eaLnBrk="1" hangingPunct="1"/>
            <a:r>
              <a:rPr lang="fr-BE" smtClean="0"/>
              <a:t>Autres conditions </a:t>
            </a:r>
            <a:endParaRPr 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BE" smtClean="0"/>
              <a:t>Certificat médical</a:t>
            </a:r>
          </a:p>
          <a:p>
            <a:pPr eaLnBrk="1" hangingPunct="1"/>
            <a:r>
              <a:rPr lang="fr-BE" smtClean="0"/>
              <a:t>Certificat de bonne vie et mœurs si + de 21 ans</a:t>
            </a:r>
          </a:p>
          <a:p>
            <a:pPr eaLnBrk="1" hangingPunct="1">
              <a:buFont typeface="Wingdings" pitchFamily="2" charset="2"/>
              <a:buNone/>
            </a:pPr>
            <a:endParaRPr lang="fr-BE" smtClean="0"/>
          </a:p>
          <a:p>
            <a:pPr eaLnBrk="1" hangingPunct="1">
              <a:buFont typeface="Wingdings" pitchFamily="2" charset="2"/>
              <a:buNone/>
            </a:pPr>
            <a:r>
              <a:rPr lang="fr-BE" smtClean="0"/>
              <a:t>A défaut, possibilité de dérogation du ministre compte tenu des circonstances</a:t>
            </a:r>
          </a:p>
          <a:p>
            <a:pPr eaLnBrk="1" hangingPunct="1">
              <a:buFont typeface="Wingdings" pitchFamily="2" charset="2"/>
              <a:buNone/>
            </a:pPr>
            <a:endParaRPr lang="fr-BE" smtClean="0"/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z="3200" smtClean="0"/>
              <a:t>PROCEDURE – Art. 58, al. 1</a:t>
            </a:r>
            <a:r>
              <a:rPr lang="fr-BE" sz="3200" baseline="30000" smtClean="0"/>
              <a:t>er</a:t>
            </a:r>
            <a:r>
              <a:rPr lang="fr-BE" sz="3200" smtClean="0"/>
              <a:t/>
            </a:r>
            <a:br>
              <a:rPr lang="fr-BE" sz="3200" smtClean="0"/>
            </a:br>
            <a:endParaRPr lang="en-US" sz="32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r-BE" smtClean="0"/>
              <a:t>A partir du poste dipl. ou consul. à l’étranger :</a:t>
            </a:r>
          </a:p>
          <a:p>
            <a:pPr eaLnBrk="1" hangingPunct="1">
              <a:buFont typeface="Arial" charset="0"/>
              <a:buChar char="•"/>
            </a:pPr>
            <a:r>
              <a:rPr lang="fr-BE" smtClean="0"/>
              <a:t>Visa D</a:t>
            </a:r>
          </a:p>
          <a:p>
            <a:pPr eaLnBrk="1" hangingPunct="1">
              <a:buFont typeface="Arial" charset="0"/>
              <a:buChar char="•"/>
            </a:pPr>
            <a:r>
              <a:rPr lang="fr-BE" smtClean="0"/>
              <a:t>Inscription à la Commune ds les 8 jours</a:t>
            </a:r>
          </a:p>
          <a:p>
            <a:pPr lvl="1" eaLnBrk="1" hangingPunct="1"/>
            <a:r>
              <a:rPr lang="fr-BE" smtClean="0"/>
              <a:t>Si Attestation d’inscription : CIRE</a:t>
            </a:r>
          </a:p>
          <a:p>
            <a:pPr lvl="1" eaLnBrk="1" hangingPunct="1"/>
            <a:r>
              <a:rPr lang="fr-BE" smtClean="0"/>
              <a:t>Si Pré-inscr. : AI </a:t>
            </a:r>
          </a:p>
          <a:p>
            <a:pPr lvl="2" eaLnBrk="1" hangingPunct="1">
              <a:buFont typeface="Arial" charset="0"/>
              <a:buChar char="•"/>
            </a:pPr>
            <a:r>
              <a:rPr lang="fr-BE" smtClean="0"/>
              <a:t>Remise de l’attestation d’inscription ds les 4 mois : CIRE</a:t>
            </a:r>
          </a:p>
          <a:p>
            <a:pPr lvl="2" eaLnBrk="1" hangingPunct="1">
              <a:buFont typeface="Arial" charset="0"/>
              <a:buChar char="•"/>
            </a:pPr>
            <a:r>
              <a:rPr lang="fr-BE" smtClean="0"/>
              <a:t>Si pas : OQT (Annexe 12)</a:t>
            </a:r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721</TotalTime>
  <Words>1015</Words>
  <Application>Microsoft Office PowerPoint</Application>
  <PresentationFormat>Affichage à l'écran (4:3)</PresentationFormat>
  <Paragraphs>111</Paragraphs>
  <Slides>17</Slides>
  <Notes>17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2" baseType="lpstr">
      <vt:lpstr>Arial</vt:lpstr>
      <vt:lpstr>Wingdings</vt:lpstr>
      <vt:lpstr>Calibri</vt:lpstr>
      <vt:lpstr>Times New Roman</vt:lpstr>
      <vt:lpstr>Capsules</vt:lpstr>
      <vt:lpstr>Le séjour étudiant  Les chercheurs</vt:lpstr>
      <vt:lpstr>Le séjour étudiant Base légale</vt:lpstr>
      <vt:lpstr>Le séjour étudiant de plein droit (art. 58 à 61 L. 80) - Conditions</vt:lpstr>
      <vt:lpstr>Art. 3, al. 5 à 8, L. 80</vt:lpstr>
      <vt:lpstr>Attestation d’un établissement d’enseignement (art. 59, L. 80 – circ. 15/09/98)</vt:lpstr>
      <vt:lpstr>Promotion sociale- circ. 23/09/02 – (p. 293)</vt:lpstr>
      <vt:lpstr>Preuves de moyens de subsistance suffisants – Art. 60, L. 80</vt:lpstr>
      <vt:lpstr>Autres conditions </vt:lpstr>
      <vt:lpstr>PROCEDURE – Art. 58, al. 1er </vt:lpstr>
      <vt:lpstr>PROCEDURE : Art. 58, al. 3, L. 80</vt:lpstr>
      <vt:lpstr>Prorogation des documents – Art. 101 AR 8/10/81</vt:lpstr>
      <vt:lpstr>FIN DU SEJOUR</vt:lpstr>
      <vt:lpstr>Enseignement supérieur privé – Circulaire 1er/09/05 (p. 348) </vt:lpstr>
      <vt:lpstr>Les chercheurs- Base légale</vt:lpstr>
      <vt:lpstr>Principe</vt:lpstr>
      <vt:lpstr>CONDITIONS</vt:lpstr>
      <vt:lpstr>PROCEDURE</vt:lpstr>
    </vt:vector>
  </TitlesOfParts>
  <Company>IBA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Regroupement familial</dc:title>
  <dc:creator>IBA LLN</dc:creator>
  <cp:lastModifiedBy>Gaëlle</cp:lastModifiedBy>
  <cp:revision>57</cp:revision>
  <dcterms:created xsi:type="dcterms:W3CDTF">2007-05-24T17:40:23Z</dcterms:created>
  <dcterms:modified xsi:type="dcterms:W3CDTF">2011-10-20T14:35:41Z</dcterms:modified>
</cp:coreProperties>
</file>