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77" r:id="rId3"/>
    <p:sldId id="279" r:id="rId4"/>
    <p:sldId id="280" r:id="rId5"/>
    <p:sldId id="281" r:id="rId6"/>
    <p:sldId id="282" r:id="rId7"/>
    <p:sldId id="331" r:id="rId8"/>
    <p:sldId id="301" r:id="rId9"/>
    <p:sldId id="299" r:id="rId10"/>
    <p:sldId id="284" r:id="rId11"/>
    <p:sldId id="285" r:id="rId12"/>
    <p:sldId id="286" r:id="rId13"/>
    <p:sldId id="287" r:id="rId14"/>
    <p:sldId id="288" r:id="rId15"/>
    <p:sldId id="289" r:id="rId16"/>
    <p:sldId id="309" r:id="rId17"/>
    <p:sldId id="310"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11" r:id="rId34"/>
    <p:sldId id="290" r:id="rId35"/>
    <p:sldId id="302" r:id="rId36"/>
    <p:sldId id="304" r:id="rId37"/>
    <p:sldId id="327" r:id="rId38"/>
    <p:sldId id="328" r:id="rId39"/>
    <p:sldId id="329" r:id="rId40"/>
    <p:sldId id="305" r:id="rId41"/>
    <p:sldId id="330" r:id="rId42"/>
  </p:sldIdLst>
  <p:sldSz cx="9144000" cy="6858000" type="screen4x3"/>
  <p:notesSz cx="6669088" cy="97536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E09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19" autoAdjust="0"/>
    <p:restoredTop sz="94660"/>
  </p:normalViewPr>
  <p:slideViewPr>
    <p:cSldViewPr>
      <p:cViewPr varScale="1">
        <p:scale>
          <a:sx n="13" d="100"/>
          <a:sy n="13" d="100"/>
        </p:scale>
        <p:origin x="-1186"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87363"/>
          </a:xfrm>
          <a:prstGeom prst="rect">
            <a:avLst/>
          </a:prstGeom>
        </p:spPr>
        <p:txBody>
          <a:bodyPr vert="horz" lIns="91440" tIns="45720" rIns="91440" bIns="45720" rtlCol="0"/>
          <a:lstStyle>
            <a:lvl1pPr algn="l">
              <a:defRPr sz="1200"/>
            </a:lvl1pPr>
          </a:lstStyle>
          <a:p>
            <a:pPr>
              <a:defRPr/>
            </a:pPr>
            <a:endParaRPr lang="fr-BE"/>
          </a:p>
        </p:txBody>
      </p:sp>
      <p:sp>
        <p:nvSpPr>
          <p:cNvPr id="3" name="Espace réservé de la date 2"/>
          <p:cNvSpPr>
            <a:spLocks noGrp="1"/>
          </p:cNvSpPr>
          <p:nvPr>
            <p:ph type="dt" sz="quarter" idx="1"/>
          </p:nvPr>
        </p:nvSpPr>
        <p:spPr>
          <a:xfrm>
            <a:off x="3778250" y="0"/>
            <a:ext cx="2889250" cy="487363"/>
          </a:xfrm>
          <a:prstGeom prst="rect">
            <a:avLst/>
          </a:prstGeom>
        </p:spPr>
        <p:txBody>
          <a:bodyPr vert="horz" lIns="91440" tIns="45720" rIns="91440" bIns="45720" rtlCol="0"/>
          <a:lstStyle>
            <a:lvl1pPr algn="r">
              <a:defRPr sz="1200"/>
            </a:lvl1pPr>
          </a:lstStyle>
          <a:p>
            <a:pPr>
              <a:defRPr/>
            </a:pPr>
            <a:fld id="{53AC529A-1AEE-4FCC-8AE1-40B6B90D6425}" type="datetimeFigureOut">
              <a:rPr lang="fr-BE"/>
              <a:pPr>
                <a:defRPr/>
              </a:pPr>
              <a:t>20/10/2011</a:t>
            </a:fld>
            <a:endParaRPr lang="fr-BE"/>
          </a:p>
        </p:txBody>
      </p:sp>
      <p:sp>
        <p:nvSpPr>
          <p:cNvPr id="4" name="Espace réservé du pied de page 3"/>
          <p:cNvSpPr>
            <a:spLocks noGrp="1"/>
          </p:cNvSpPr>
          <p:nvPr>
            <p:ph type="ftr" sz="quarter" idx="2"/>
          </p:nvPr>
        </p:nvSpPr>
        <p:spPr>
          <a:xfrm>
            <a:off x="0" y="9264650"/>
            <a:ext cx="2889250" cy="487363"/>
          </a:xfrm>
          <a:prstGeom prst="rect">
            <a:avLst/>
          </a:prstGeom>
        </p:spPr>
        <p:txBody>
          <a:bodyPr vert="horz" lIns="91440" tIns="45720" rIns="91440" bIns="45720" rtlCol="0" anchor="b"/>
          <a:lstStyle>
            <a:lvl1pPr algn="l">
              <a:defRPr sz="1200"/>
            </a:lvl1pPr>
          </a:lstStyle>
          <a:p>
            <a:pPr>
              <a:defRPr/>
            </a:pPr>
            <a:endParaRPr lang="fr-BE"/>
          </a:p>
        </p:txBody>
      </p:sp>
      <p:sp>
        <p:nvSpPr>
          <p:cNvPr id="5" name="Espace réservé du numéro de diapositive 4"/>
          <p:cNvSpPr>
            <a:spLocks noGrp="1"/>
          </p:cNvSpPr>
          <p:nvPr>
            <p:ph type="sldNum" sz="quarter" idx="3"/>
          </p:nvPr>
        </p:nvSpPr>
        <p:spPr>
          <a:xfrm>
            <a:off x="3778250" y="9264650"/>
            <a:ext cx="2889250" cy="487363"/>
          </a:xfrm>
          <a:prstGeom prst="rect">
            <a:avLst/>
          </a:prstGeom>
        </p:spPr>
        <p:txBody>
          <a:bodyPr vert="horz" lIns="91440" tIns="45720" rIns="91440" bIns="45720" rtlCol="0" anchor="b"/>
          <a:lstStyle>
            <a:lvl1pPr algn="r">
              <a:defRPr sz="1200"/>
            </a:lvl1pPr>
          </a:lstStyle>
          <a:p>
            <a:pPr>
              <a:defRPr/>
            </a:pPr>
            <a:fld id="{1CC64FBC-ABA2-416E-A545-7E02CF43081C}" type="slidenum">
              <a:rPr lang="fr-BE"/>
              <a:pPr>
                <a:defRPr/>
              </a:pPr>
              <a:t>‹N°›</a:t>
            </a:fld>
            <a:endParaRPr lang="fr-B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87363"/>
          </a:xfrm>
          <a:prstGeom prst="rect">
            <a:avLst/>
          </a:prstGeom>
        </p:spPr>
        <p:txBody>
          <a:bodyPr vert="horz" lIns="91440" tIns="45720" rIns="91440" bIns="45720" rtlCol="0"/>
          <a:lstStyle>
            <a:lvl1pPr algn="l">
              <a:defRPr sz="1200"/>
            </a:lvl1pPr>
          </a:lstStyle>
          <a:p>
            <a:pPr>
              <a:defRPr/>
            </a:pPr>
            <a:endParaRPr lang="fr-BE"/>
          </a:p>
        </p:txBody>
      </p:sp>
      <p:sp>
        <p:nvSpPr>
          <p:cNvPr id="3" name="Espace réservé de la date 2"/>
          <p:cNvSpPr>
            <a:spLocks noGrp="1"/>
          </p:cNvSpPr>
          <p:nvPr>
            <p:ph type="dt" idx="1"/>
          </p:nvPr>
        </p:nvSpPr>
        <p:spPr>
          <a:xfrm>
            <a:off x="3778250" y="0"/>
            <a:ext cx="2889250" cy="487363"/>
          </a:xfrm>
          <a:prstGeom prst="rect">
            <a:avLst/>
          </a:prstGeom>
        </p:spPr>
        <p:txBody>
          <a:bodyPr vert="horz" lIns="91440" tIns="45720" rIns="91440" bIns="45720" rtlCol="0"/>
          <a:lstStyle>
            <a:lvl1pPr algn="r">
              <a:defRPr sz="1200"/>
            </a:lvl1pPr>
          </a:lstStyle>
          <a:p>
            <a:pPr>
              <a:defRPr/>
            </a:pPr>
            <a:fld id="{7D07D98B-4D45-4DA5-AC07-EE240C6176C2}" type="datetimeFigureOut">
              <a:rPr lang="fr-BE"/>
              <a:pPr>
                <a:defRPr/>
              </a:pPr>
              <a:t>20/10/2011</a:t>
            </a:fld>
            <a:endParaRPr lang="fr-BE"/>
          </a:p>
        </p:txBody>
      </p:sp>
      <p:sp>
        <p:nvSpPr>
          <p:cNvPr id="4" name="Espace réservé de l'image des diapositives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91440" tIns="45720" rIns="91440" bIns="45720" rtlCol="0" anchor="ctr"/>
          <a:lstStyle/>
          <a:p>
            <a:pPr lvl="0"/>
            <a:endParaRPr lang="fr-BE" noProof="0" smtClean="0"/>
          </a:p>
        </p:txBody>
      </p:sp>
      <p:sp>
        <p:nvSpPr>
          <p:cNvPr id="5" name="Espace réservé des commentaires 4"/>
          <p:cNvSpPr>
            <a:spLocks noGrp="1"/>
          </p:cNvSpPr>
          <p:nvPr>
            <p:ph type="body" sz="quarter" idx="3"/>
          </p:nvPr>
        </p:nvSpPr>
        <p:spPr>
          <a:xfrm>
            <a:off x="666750" y="4632325"/>
            <a:ext cx="5335588" cy="4389438"/>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BE" noProof="0" smtClean="0"/>
          </a:p>
        </p:txBody>
      </p:sp>
      <p:sp>
        <p:nvSpPr>
          <p:cNvPr id="6" name="Espace réservé du pied de page 5"/>
          <p:cNvSpPr>
            <a:spLocks noGrp="1"/>
          </p:cNvSpPr>
          <p:nvPr>
            <p:ph type="ftr" sz="quarter" idx="4"/>
          </p:nvPr>
        </p:nvSpPr>
        <p:spPr>
          <a:xfrm>
            <a:off x="0" y="9264650"/>
            <a:ext cx="2889250" cy="487363"/>
          </a:xfrm>
          <a:prstGeom prst="rect">
            <a:avLst/>
          </a:prstGeom>
        </p:spPr>
        <p:txBody>
          <a:bodyPr vert="horz" lIns="91440" tIns="45720" rIns="91440" bIns="45720" rtlCol="0" anchor="b"/>
          <a:lstStyle>
            <a:lvl1pPr algn="l">
              <a:defRPr sz="1200"/>
            </a:lvl1pPr>
          </a:lstStyle>
          <a:p>
            <a:pPr>
              <a:defRPr/>
            </a:pPr>
            <a:endParaRPr lang="fr-BE"/>
          </a:p>
        </p:txBody>
      </p:sp>
      <p:sp>
        <p:nvSpPr>
          <p:cNvPr id="7" name="Espace réservé du numéro de diapositive 6"/>
          <p:cNvSpPr>
            <a:spLocks noGrp="1"/>
          </p:cNvSpPr>
          <p:nvPr>
            <p:ph type="sldNum" sz="quarter" idx="5"/>
          </p:nvPr>
        </p:nvSpPr>
        <p:spPr>
          <a:xfrm>
            <a:off x="3778250" y="9264650"/>
            <a:ext cx="2889250" cy="487363"/>
          </a:xfrm>
          <a:prstGeom prst="rect">
            <a:avLst/>
          </a:prstGeom>
        </p:spPr>
        <p:txBody>
          <a:bodyPr vert="horz" lIns="91440" tIns="45720" rIns="91440" bIns="45720" rtlCol="0" anchor="b"/>
          <a:lstStyle>
            <a:lvl1pPr algn="r">
              <a:defRPr sz="1200"/>
            </a:lvl1pPr>
          </a:lstStyle>
          <a:p>
            <a:pPr>
              <a:defRPr/>
            </a:pPr>
            <a:fld id="{F4A34CA2-6DE1-423C-9969-74844AAE82A6}" type="slidenum">
              <a:rPr lang="fr-BE"/>
              <a:pPr>
                <a:defRPr/>
              </a:pPr>
              <a:t>‹N°›</a:t>
            </a:fld>
            <a:endParaRPr lang="fr-B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8583B4F-702B-460C-B445-0C58383E278D}"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AFCF128-F628-45AC-86B8-4A513ACE8A82}"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F94A484-DCD4-4436-9A3E-5EA64C0A2D83}"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BE"/>
          </a:p>
        </p:txBody>
      </p:sp>
      <p:sp>
        <p:nvSpPr>
          <p:cNvPr id="3" name="Espace réservé du tableau 2"/>
          <p:cNvSpPr>
            <a:spLocks noGrp="1"/>
          </p:cNvSpPr>
          <p:nvPr>
            <p:ph type="tbl" idx="1"/>
          </p:nvPr>
        </p:nvSpPr>
        <p:spPr>
          <a:xfrm>
            <a:off x="457200" y="1600200"/>
            <a:ext cx="8229600" cy="4525963"/>
          </a:xfrm>
        </p:spPr>
        <p:txBody>
          <a:bodyPr/>
          <a:lstStyle/>
          <a:p>
            <a:pPr lvl="0"/>
            <a:endParaRPr lang="fr-B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47509F7-ABE2-48AA-8E5A-8C8F4B47E798}"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E4A748B-EC73-443F-A3C2-5C92947150B2}"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AFBB0160-19CE-4A23-9271-243CA7125A21}"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07F9CA5-D063-40DA-A54B-827410C58357}"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7BC4788E-0286-4948-8F9D-715AD47EB950}"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03CBB3AC-1E7A-4E31-B076-1FB554A7D2FE}"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F32EB24A-3D0D-4B15-A561-63942468A8B0}"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C1C71AB6-EE45-4F58-B770-9EBF7815034B}"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0C1464AB-798C-4BF2-A656-0B30C69E98CE}"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70D6602-95A5-49EA-9E23-F9E04A4D954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404813"/>
            <a:ext cx="7772400" cy="2879725"/>
          </a:xfrm>
        </p:spPr>
        <p:txBody>
          <a:bodyPr/>
          <a:lstStyle/>
          <a:p>
            <a:pPr eaLnBrk="1" hangingPunct="1"/>
            <a:r>
              <a:rPr lang="fr-FR" b="1" smtClean="0"/>
              <a:t>CYCLE DE FORMATION EN DROIT DES ETRANGERS </a:t>
            </a:r>
          </a:p>
        </p:txBody>
      </p:sp>
      <p:sp>
        <p:nvSpPr>
          <p:cNvPr id="2051" name="Rectangle 3"/>
          <p:cNvSpPr>
            <a:spLocks noGrp="1" noChangeArrowheads="1"/>
          </p:cNvSpPr>
          <p:nvPr>
            <p:ph type="subTitle" idx="1"/>
          </p:nvPr>
        </p:nvSpPr>
        <p:spPr>
          <a:xfrm>
            <a:off x="1371600" y="3284538"/>
            <a:ext cx="6400800" cy="3313112"/>
          </a:xfrm>
        </p:spPr>
        <p:txBody>
          <a:bodyPr/>
          <a:lstStyle/>
          <a:p>
            <a:pPr eaLnBrk="1" hangingPunct="1">
              <a:lnSpc>
                <a:spcPct val="90000"/>
              </a:lnSpc>
            </a:pPr>
            <a:r>
              <a:rPr lang="fr-FR" sz="2800" b="1" smtClean="0"/>
              <a:t>Module I : Séjour (I)</a:t>
            </a:r>
          </a:p>
          <a:p>
            <a:pPr eaLnBrk="1" hangingPunct="1">
              <a:lnSpc>
                <a:spcPct val="90000"/>
              </a:lnSpc>
            </a:pPr>
            <a:r>
              <a:rPr lang="fr-FR" sz="2800" b="1" smtClean="0"/>
              <a:t>Régularisation de séjour</a:t>
            </a:r>
          </a:p>
          <a:p>
            <a:pPr eaLnBrk="1" hangingPunct="1">
              <a:lnSpc>
                <a:spcPct val="90000"/>
              </a:lnSpc>
            </a:pPr>
            <a:endParaRPr lang="fr-FR" sz="2800" smtClean="0"/>
          </a:p>
          <a:p>
            <a:pPr eaLnBrk="1" hangingPunct="1">
              <a:lnSpc>
                <a:spcPct val="90000"/>
              </a:lnSpc>
            </a:pPr>
            <a:r>
              <a:rPr lang="fr-FR" sz="1800" smtClean="0"/>
              <a:t>Danielle BOUCHAT et Marie-Belle HIERNAUX – 21 oct. 11</a:t>
            </a:r>
          </a:p>
        </p:txBody>
      </p:sp>
      <p:pic>
        <p:nvPicPr>
          <p:cNvPr id="2052" name="Picture 5" descr="C:\Data\ADDE\Logo\Logo adde col 10cm copie.gif"/>
          <p:cNvPicPr>
            <a:picLocks noChangeAspect="1" noChangeArrowheads="1"/>
          </p:cNvPicPr>
          <p:nvPr/>
        </p:nvPicPr>
        <p:blipFill>
          <a:blip r:embed="rId2" cstate="print"/>
          <a:srcRect/>
          <a:stretch>
            <a:fillRect/>
          </a:stretch>
        </p:blipFill>
        <p:spPr bwMode="auto">
          <a:xfrm>
            <a:off x="3203575" y="5373688"/>
            <a:ext cx="2643188" cy="7858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b="1" u="sng" smtClean="0"/>
              <a:t>2. Circonstances exceptionnelles (art. 9 bis)</a:t>
            </a:r>
            <a:r>
              <a:rPr lang="fr-FR" sz="2800" smtClean="0"/>
              <a:t/>
            </a:r>
            <a:br>
              <a:rPr lang="fr-FR" sz="2800" smtClean="0"/>
            </a:br>
            <a:r>
              <a:rPr lang="fr-FR" sz="2800" smtClean="0"/>
              <a:t/>
            </a:r>
            <a:br>
              <a:rPr lang="fr-FR" sz="2800" smtClean="0"/>
            </a:br>
            <a:r>
              <a:rPr lang="fr-FR" sz="2800" smtClean="0"/>
              <a:t>- si circonstances exceptionnelles</a:t>
            </a:r>
            <a:br>
              <a:rPr lang="fr-FR" sz="2800" smtClean="0"/>
            </a:br>
            <a:r>
              <a:rPr lang="fr-FR" sz="2800" smtClean="0"/>
              <a:t>- ET si pièce d’identité</a:t>
            </a:r>
            <a:br>
              <a:rPr lang="fr-FR" sz="2800" smtClean="0"/>
            </a:br>
            <a:r>
              <a:rPr lang="fr-FR" sz="2800" smtClean="0"/>
              <a:t/>
            </a:r>
            <a:br>
              <a:rPr lang="fr-FR" sz="2800" smtClean="0"/>
            </a:br>
            <a:r>
              <a:rPr lang="fr-FR" sz="2800" smtClean="0"/>
              <a:t>l’autorisation de séjour peut être demandée auprès du bourgmestre de la commune de résidence qui transmettra au Ministre ou à son délégué</a:t>
            </a:r>
            <a:br>
              <a:rPr lang="fr-FR" sz="2800" smtClean="0"/>
            </a:br>
            <a:r>
              <a:rPr lang="fr-FR" sz="2800" smtClean="0"/>
              <a:t/>
            </a:r>
            <a:br>
              <a:rPr lang="fr-FR" sz="2800" smtClean="0"/>
            </a:br>
            <a:r>
              <a:rPr lang="fr-FR" sz="2800" smtClean="0"/>
              <a:t>Si le Ministre ou son délégué accorde l’autorisation de séjour, elle sera délivrée en B.</a:t>
            </a:r>
            <a:br>
              <a:rPr lang="fr-FR" sz="2800" smtClean="0"/>
            </a:br>
            <a:r>
              <a:rPr lang="fr-FR" sz="2800" smtClean="0"/>
              <a:t/>
            </a:r>
            <a:br>
              <a:rPr lang="fr-FR" sz="2800" smtClean="0"/>
            </a:br>
            <a:r>
              <a:rPr lang="fr-FR" sz="2800" b="1" smtClean="0"/>
              <a:t>Pouvoir discrétionnaire</a:t>
            </a:r>
            <a:r>
              <a:rPr lang="fr-FR" sz="2800" smtClean="0"/>
              <a:t> du Ministre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b="1" smtClean="0"/>
              <a:t>Dispensée</a:t>
            </a:r>
            <a:r>
              <a:rPr lang="fr-FR" sz="2800" smtClean="0"/>
              <a:t> de </a:t>
            </a:r>
            <a:r>
              <a:rPr lang="fr-FR" sz="2800" b="1" u="sng" smtClean="0"/>
              <a:t>document d’identité</a:t>
            </a:r>
            <a:r>
              <a:rPr lang="fr-FR" sz="2800" b="1" smtClean="0"/>
              <a:t> </a:t>
            </a:r>
            <a:r>
              <a:rPr lang="fr-FR" sz="2800" smtClean="0"/>
              <a:t>si</a:t>
            </a:r>
            <a:br>
              <a:rPr lang="fr-FR" sz="2800" smtClean="0"/>
            </a:br>
            <a:r>
              <a:rPr lang="fr-FR" sz="2800" smtClean="0"/>
              <a:t/>
            </a:r>
            <a:br>
              <a:rPr lang="fr-FR" sz="2800" smtClean="0"/>
            </a:br>
            <a:r>
              <a:rPr lang="fr-FR" sz="2800" smtClean="0"/>
              <a:t>- la personne est toujours en </a:t>
            </a:r>
            <a:r>
              <a:rPr lang="fr-FR" sz="2800" b="1" smtClean="0"/>
              <a:t>procédure d’asile</a:t>
            </a:r>
            <a:r>
              <a:rPr lang="fr-FR" sz="2800" smtClean="0"/>
              <a:t/>
            </a:r>
            <a:br>
              <a:rPr lang="fr-FR" sz="2800" smtClean="0"/>
            </a:br>
            <a:r>
              <a:rPr lang="fr-FR" sz="2800" smtClean="0"/>
              <a:t>ou </a:t>
            </a:r>
            <a:br>
              <a:rPr lang="fr-FR" sz="2800" smtClean="0"/>
            </a:br>
            <a:r>
              <a:rPr lang="fr-FR" sz="2800" smtClean="0"/>
              <a:t>- démontre valablement son impossibilité de se procurer en Belgique le document d’identité requis</a:t>
            </a:r>
            <a:br>
              <a:rPr lang="fr-FR" sz="2800" smtClean="0"/>
            </a:br>
            <a:r>
              <a:rPr lang="fr-FR" sz="2800" smtClean="0"/>
              <a:t/>
            </a:r>
            <a:br>
              <a:rPr lang="fr-FR" sz="2800" smtClean="0"/>
            </a:br>
            <a:r>
              <a:rPr lang="fr-FR" sz="2800" smtClean="0"/>
              <a:t>Selon circulaire du 21/06/2007, pièce d’identité =</a:t>
            </a:r>
            <a:br>
              <a:rPr lang="fr-FR" sz="2800" smtClean="0"/>
            </a:br>
            <a:r>
              <a:rPr lang="fr-FR" sz="2800" smtClean="0"/>
              <a:t>passeport international reconnu ou titre de voyage équivalent ou carte d’identité nationale</a:t>
            </a:r>
            <a:br>
              <a:rPr lang="fr-FR" sz="2800" smtClean="0"/>
            </a:br>
            <a:r>
              <a:rPr lang="fr-FR" sz="2800" smtClean="0"/>
              <a:t>Il n’est pas exigé que ces documents soient en cours de validité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u="sng" smtClean="0"/>
              <a:t>Circonstances exceptionnelles</a:t>
            </a:r>
            <a:r>
              <a:rPr lang="fr-FR" sz="2800" smtClean="0"/>
              <a:t> :</a:t>
            </a:r>
            <a:br>
              <a:rPr lang="fr-FR" sz="2800" smtClean="0"/>
            </a:br>
            <a:r>
              <a:rPr lang="fr-FR" sz="2800" smtClean="0"/>
              <a:t/>
            </a:r>
            <a:br>
              <a:rPr lang="fr-FR" sz="2800" smtClean="0"/>
            </a:br>
            <a:r>
              <a:rPr lang="fr-FR" sz="2800" smtClean="0"/>
              <a:t>La loi précise les éléments qui ne pourront pas être retenus : </a:t>
            </a:r>
            <a:br>
              <a:rPr lang="fr-FR" sz="2800" smtClean="0"/>
            </a:br>
            <a:r>
              <a:rPr lang="fr-FR" sz="2800" smtClean="0"/>
              <a:t>- éléments déjà invoqués dans une dde d’asile et rejetés (sauf si rejetés parce que étrangers à l’asile)</a:t>
            </a:r>
            <a:br>
              <a:rPr lang="fr-FR" sz="2800" smtClean="0"/>
            </a:br>
            <a:r>
              <a:rPr lang="fr-FR" sz="2800" smtClean="0"/>
              <a:t>- éléments qui auraient dû être invoqués dans la dde d’asile si connus avant la fin de la procédure</a:t>
            </a:r>
            <a:br>
              <a:rPr lang="fr-FR" sz="2800" smtClean="0"/>
            </a:br>
            <a:r>
              <a:rPr lang="fr-FR" sz="2800" smtClean="0"/>
              <a:t>- éléments déjà invoqués dans une autre dde d’autorisation de séjour   </a:t>
            </a:r>
            <a:br>
              <a:rPr lang="fr-FR" sz="2800" smtClean="0"/>
            </a:br>
            <a:r>
              <a:rPr lang="fr-FR" sz="2800" smtClean="0"/>
              <a:t>- éléments invoqués dans une dde 9ter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3600" smtClean="0"/>
              <a:t>Définition au cas par cas par la </a:t>
            </a:r>
            <a:r>
              <a:rPr lang="fr-FR" sz="3600" b="1" smtClean="0"/>
              <a:t>jurisprudence</a:t>
            </a:r>
            <a:r>
              <a:rPr lang="fr-FR" sz="3600" smtClean="0"/>
              <a:t> + circulaires</a:t>
            </a:r>
            <a:r>
              <a:rPr lang="fr-FR" sz="4000" smtClean="0"/>
              <a:t/>
            </a:r>
            <a:br>
              <a:rPr lang="fr-FR" sz="4000" smtClean="0"/>
            </a:br>
            <a:r>
              <a:rPr lang="fr-FR" sz="4000" smtClean="0"/>
              <a:t/>
            </a:r>
            <a:br>
              <a:rPr lang="fr-FR" sz="4000" smtClean="0"/>
            </a:br>
            <a:r>
              <a:rPr lang="fr-FR" sz="2800" smtClean="0"/>
              <a:t>. Condition de </a:t>
            </a:r>
            <a:r>
              <a:rPr lang="fr-FR" sz="2800" b="1" smtClean="0"/>
              <a:t>recevabilité </a:t>
            </a:r>
            <a:r>
              <a:rPr lang="fr-FR" sz="2800" smtClean="0"/>
              <a:t>(règle de procédure) : raisons rendant impossible ou particulièrement difficile d’introduire demande à partir du pays d’origine</a:t>
            </a:r>
            <a:br>
              <a:rPr lang="fr-FR" sz="2800" smtClean="0"/>
            </a:br>
            <a:r>
              <a:rPr lang="fr-FR" sz="2800" smtClean="0"/>
              <a:t/>
            </a:r>
            <a:br>
              <a:rPr lang="fr-FR" sz="2800" smtClean="0"/>
            </a:br>
            <a:r>
              <a:rPr lang="fr-FR" sz="2800" smtClean="0"/>
              <a:t>. Se confondent aux motifs de </a:t>
            </a:r>
            <a:r>
              <a:rPr lang="fr-FR" sz="2800" b="1" smtClean="0"/>
              <a:t>fond</a:t>
            </a:r>
            <a:r>
              <a:rPr lang="fr-FR" sz="2800" smtClean="0"/>
              <a:t> : raisons qui justifient une autorisation de séjour de plus de trois mois en B.</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333375"/>
            <a:ext cx="8229600" cy="503238"/>
          </a:xfrm>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u="sng" smtClean="0"/>
              <a:t>Procédure</a:t>
            </a:r>
            <a:r>
              <a:rPr lang="fr-FR" sz="2800" smtClean="0"/>
              <a:t/>
            </a:r>
            <a:br>
              <a:rPr lang="fr-FR" sz="2800" smtClean="0"/>
            </a:br>
            <a:r>
              <a:rPr lang="fr-FR" sz="2800" smtClean="0"/>
              <a:t/>
            </a:r>
            <a:br>
              <a:rPr lang="fr-FR" sz="2800" smtClean="0"/>
            </a:br>
            <a:r>
              <a:rPr lang="fr-FR" sz="2800" b="1" smtClean="0"/>
              <a:t>Lettre recommandée</a:t>
            </a:r>
            <a:r>
              <a:rPr lang="fr-FR" sz="2800" smtClean="0"/>
              <a:t> au Bourgmestre de résidence</a:t>
            </a:r>
            <a:br>
              <a:rPr lang="fr-FR" sz="2800" smtClean="0"/>
            </a:br>
            <a:r>
              <a:rPr lang="fr-FR" sz="2800" smtClean="0"/>
              <a:t>La demande 9bis doit contenir :</a:t>
            </a:r>
            <a:br>
              <a:rPr lang="fr-FR" sz="2800" smtClean="0"/>
            </a:br>
            <a:r>
              <a:rPr lang="fr-FR" sz="2800" smtClean="0"/>
              <a:t>. Données de demandeur, dont résidence effective</a:t>
            </a:r>
            <a:br>
              <a:rPr lang="fr-FR" sz="2800" smtClean="0"/>
            </a:br>
            <a:r>
              <a:rPr lang="fr-FR" sz="2800" smtClean="0"/>
              <a:t>. Election de domicile </a:t>
            </a:r>
            <a:br>
              <a:rPr lang="fr-FR" sz="2800" smtClean="0"/>
            </a:br>
            <a:r>
              <a:rPr lang="fr-FR" sz="2800" smtClean="0"/>
              <a:t>. Copie du document d’identité ou justificatif si pas;</a:t>
            </a:r>
            <a:br>
              <a:rPr lang="fr-FR" sz="2800" smtClean="0"/>
            </a:br>
            <a:r>
              <a:rPr lang="fr-FR" sz="2800" smtClean="0"/>
              <a:t>. Numéro OE;</a:t>
            </a:r>
            <a:br>
              <a:rPr lang="fr-FR" sz="2800" smtClean="0"/>
            </a:br>
            <a:r>
              <a:rPr lang="fr-FR" sz="2800" smtClean="0"/>
              <a:t>. Exposé des circonstances exceptionnelles</a:t>
            </a:r>
            <a:br>
              <a:rPr lang="fr-FR" sz="2800" smtClean="0"/>
            </a:br>
            <a:r>
              <a:rPr lang="fr-FR" sz="2800" smtClean="0"/>
              <a:t>. Motifs de fond</a:t>
            </a:r>
            <a:br>
              <a:rPr lang="fr-FR" sz="2800" smtClean="0"/>
            </a:br>
            <a:r>
              <a:rPr lang="fr-FR" sz="2800" smtClean="0"/>
              <a:t>+ toutes les pièces étayant la demande</a:t>
            </a:r>
            <a:br>
              <a:rPr lang="fr-FR" sz="2800" smtClean="0"/>
            </a:br>
            <a:r>
              <a:rPr lang="fr-FR" sz="2400" smtClean="0"/>
              <a:t>NB : durant la procédure d’asile ou dans les 6 mois qui suivent la fin de la procédure, la demande doit être introduite dans la langue de la procédure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457200" y="620713"/>
            <a:ext cx="8229600" cy="1728787"/>
          </a:xfrm>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smtClean="0"/>
              <a:t>- </a:t>
            </a:r>
            <a:r>
              <a:rPr lang="fr-FR" sz="2800" b="1" smtClean="0"/>
              <a:t>Contrôle de résidence </a:t>
            </a:r>
            <a:r>
              <a:rPr lang="fr-FR" sz="2800" smtClean="0"/>
              <a:t>:</a:t>
            </a:r>
            <a:br>
              <a:rPr lang="fr-FR" sz="2800" smtClean="0"/>
            </a:br>
            <a:r>
              <a:rPr lang="fr-FR" sz="2800" smtClean="0"/>
              <a:t>. si négatif : NPC ( annexe 2 circ.)</a:t>
            </a:r>
            <a:br>
              <a:rPr lang="fr-FR" sz="2800" smtClean="0"/>
            </a:br>
            <a:r>
              <a:rPr lang="fr-FR" sz="2800" smtClean="0"/>
              <a:t>. si positif : accusé de réception (annexe 3 circ.) et envoi OE</a:t>
            </a:r>
            <a:br>
              <a:rPr lang="fr-FR" sz="2800" smtClean="0"/>
            </a:br>
            <a:r>
              <a:rPr lang="fr-FR" sz="2800" smtClean="0"/>
              <a:t>- </a:t>
            </a:r>
            <a:r>
              <a:rPr lang="fr-FR" sz="2800" b="1" smtClean="0"/>
              <a:t>Décision de l’OE</a:t>
            </a:r>
            <a:r>
              <a:rPr lang="fr-FR" sz="2800" smtClean="0"/>
              <a:t> :</a:t>
            </a:r>
            <a:br>
              <a:rPr lang="fr-FR" sz="2800" smtClean="0"/>
            </a:br>
            <a:r>
              <a:rPr lang="fr-FR" sz="2800" smtClean="0"/>
              <a:t>. Irrecevable</a:t>
            </a:r>
            <a:br>
              <a:rPr lang="fr-FR" sz="2800" smtClean="0"/>
            </a:br>
            <a:r>
              <a:rPr lang="fr-FR" sz="2800" smtClean="0"/>
              <a:t>. Recevable mais non fondé</a:t>
            </a:r>
            <a:br>
              <a:rPr lang="fr-FR" sz="2800" smtClean="0"/>
            </a:br>
            <a:r>
              <a:rPr lang="fr-FR" sz="2800" smtClean="0"/>
              <a:t>. Fondé</a:t>
            </a:r>
            <a:br>
              <a:rPr lang="fr-FR" sz="2800" smtClean="0"/>
            </a:br>
            <a:r>
              <a:rPr lang="fr-FR" sz="2800" b="1" smtClean="0"/>
              <a:t>Attention</a:t>
            </a:r>
            <a:r>
              <a:rPr lang="fr-FR" sz="2800" smtClean="0"/>
              <a:t> : l’introduction d’une demande de séjour sur base de l’article 9bis ne modifie en rien la situation de séjour de l’intéressé</a:t>
            </a:r>
            <a:br>
              <a:rPr lang="fr-FR" sz="2800" smtClean="0"/>
            </a:br>
            <a:r>
              <a:rPr lang="fr-FR" sz="2800" smtClean="0"/>
              <a:t>Toute décision de refus de séjour peut faire l’objet d’un </a:t>
            </a:r>
            <a:r>
              <a:rPr lang="fr-FR" sz="2800" b="1" smtClean="0"/>
              <a:t>recours au CCE</a:t>
            </a:r>
            <a:r>
              <a:rPr lang="fr-FR" sz="2800" smtClean="0"/>
              <a:t> endéans les 30 jours de la notification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fr-FR" sz="3200" smtClean="0"/>
              <a:t>Instruction du 19/07/2009 relative à l’application de l’ancien article 9.3 et de l’article 9bis de la loi sur les étrangers </a:t>
            </a:r>
          </a:p>
        </p:txBody>
      </p:sp>
      <p:sp>
        <p:nvSpPr>
          <p:cNvPr id="17411" name="Rectangle 3"/>
          <p:cNvSpPr>
            <a:spLocks noGrp="1" noChangeArrowheads="1"/>
          </p:cNvSpPr>
          <p:nvPr>
            <p:ph type="body" idx="1"/>
          </p:nvPr>
        </p:nvSpPr>
        <p:spPr>
          <a:xfrm>
            <a:off x="457200" y="1844675"/>
            <a:ext cx="8229600" cy="4281488"/>
          </a:xfrm>
        </p:spPr>
        <p:txBody>
          <a:bodyPr/>
          <a:lstStyle/>
          <a:p>
            <a:pPr>
              <a:buFontTx/>
              <a:buNone/>
            </a:pPr>
            <a:r>
              <a:rPr lang="fr-FR" sz="2400" b="1" u="sng" smtClean="0"/>
              <a:t>PETIT RAPPEL HISTORIQUE</a:t>
            </a:r>
          </a:p>
          <a:p>
            <a:pPr>
              <a:buFontTx/>
              <a:buNone/>
            </a:pPr>
            <a:endParaRPr lang="fr-FR" sz="2400" b="1" u="sng" smtClean="0"/>
          </a:p>
          <a:p>
            <a:pPr>
              <a:buFontTx/>
              <a:buChar char="-"/>
            </a:pPr>
            <a:r>
              <a:rPr lang="fr-FR" sz="2400" smtClean="0"/>
              <a:t>Plus de régularisation « massive » depuis la loi de 1999</a:t>
            </a:r>
          </a:p>
          <a:p>
            <a:pPr>
              <a:buFontTx/>
              <a:buChar char="-"/>
            </a:pPr>
            <a:r>
              <a:rPr lang="fr-FR" sz="2400" smtClean="0"/>
              <a:t>18 mars 2008, accord du gouvernement pour une régularisation sur base de critères clairs</a:t>
            </a:r>
          </a:p>
          <a:p>
            <a:pPr>
              <a:buFontTx/>
              <a:buChar char="-"/>
            </a:pPr>
            <a:r>
              <a:rPr lang="fr-FR" sz="2400" smtClean="0"/>
              <a:t>19 juillet 2009, après des mois de blocage politique, comité ministériel restreint s’accorde pour une instruction ministérielle (complété par un vade-mecum et un formulaire-type)</a:t>
            </a:r>
          </a:p>
          <a:p>
            <a:pPr>
              <a:buFontTx/>
              <a:buChar char="-"/>
            </a:pPr>
            <a:r>
              <a:rPr lang="fr-FR" sz="2400" smtClean="0"/>
              <a:t>Instruction annulée par l’arrêt CE du 9 décembre 2009</a:t>
            </a:r>
            <a:br>
              <a:rPr lang="fr-FR" sz="2400" smtClean="0"/>
            </a:br>
            <a:r>
              <a:rPr lang="fr-FR" sz="2400" smtClean="0"/>
              <a:t/>
            </a:r>
            <a:br>
              <a:rPr lang="fr-FR" sz="2400" smtClean="0"/>
            </a:br>
            <a:endParaRPr lang="fr-FR" sz="24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fr-FR" sz="4000" smtClean="0"/>
              <a:t>Instruction 19/07/2009</a:t>
            </a:r>
          </a:p>
        </p:txBody>
      </p:sp>
      <p:sp>
        <p:nvSpPr>
          <p:cNvPr id="18435" name="Rectangle 3"/>
          <p:cNvSpPr>
            <a:spLocks noGrp="1" noChangeArrowheads="1"/>
          </p:cNvSpPr>
          <p:nvPr>
            <p:ph type="body" idx="1"/>
          </p:nvPr>
        </p:nvSpPr>
        <p:spPr/>
        <p:txBody>
          <a:bodyPr/>
          <a:lstStyle/>
          <a:p>
            <a:pPr algn="ctr">
              <a:buFontTx/>
              <a:buNone/>
            </a:pPr>
            <a:endParaRPr lang="fr-FR" sz="2000" smtClean="0"/>
          </a:p>
          <a:p>
            <a:pPr>
              <a:buFontTx/>
              <a:buNone/>
            </a:pPr>
            <a:r>
              <a:rPr lang="fr-FR" sz="2400" b="1" u="sng" smtClean="0"/>
              <a:t>POURQUOI EN PARLER ENCORE AUJOURD’HUI ?</a:t>
            </a:r>
          </a:p>
          <a:p>
            <a:pPr>
              <a:buFontTx/>
              <a:buNone/>
            </a:pPr>
            <a:endParaRPr lang="fr-FR" sz="2400" b="1" u="sng" smtClean="0"/>
          </a:p>
          <a:p>
            <a:pPr>
              <a:buFontTx/>
              <a:buChar char="-"/>
            </a:pPr>
            <a:r>
              <a:rPr lang="fr-FR" sz="2400" smtClean="0"/>
              <a:t>Nombre important de dossiers toujours en traitement ;</a:t>
            </a:r>
          </a:p>
          <a:p>
            <a:pPr>
              <a:buFontTx/>
              <a:buChar char="-"/>
            </a:pPr>
            <a:r>
              <a:rPr lang="fr-FR" sz="2400" smtClean="0"/>
              <a:t>Critères « ponctuels » (2.8.A et 2.8.B) mais aussi, critères « permanents » (1.1 à 2.7) toujours d’application aujourd’hui ;</a:t>
            </a:r>
          </a:p>
          <a:p>
            <a:pPr>
              <a:buFontTx/>
              <a:buChar char="-"/>
            </a:pPr>
            <a:r>
              <a:rPr lang="fr-FR" sz="2400" smtClean="0"/>
              <a:t>Instruction annulée par le Conseil d’État en 12/2009, mais Secrétaire d’État et administration se sont engagés à l’appliquer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pPr eaLnBrk="1" hangingPunct="1"/>
            <a:r>
              <a:rPr lang="fr-FR" sz="4000" smtClean="0"/>
              <a:t>Instruction 19/07/2009</a:t>
            </a:r>
          </a:p>
        </p:txBody>
      </p:sp>
      <p:graphicFrame>
        <p:nvGraphicFramePr>
          <p:cNvPr id="85082" name="Group 90"/>
          <p:cNvGraphicFramePr>
            <a:graphicFrameLocks noGrp="1"/>
          </p:cNvGraphicFramePr>
          <p:nvPr>
            <p:ph type="tbl" idx="1"/>
          </p:nvPr>
        </p:nvGraphicFramePr>
        <p:xfrm>
          <a:off x="457200" y="1628775"/>
          <a:ext cx="8229600" cy="5103813"/>
        </p:xfrm>
        <a:graphic>
          <a:graphicData uri="http://schemas.openxmlformats.org/drawingml/2006/table">
            <a:tbl>
              <a:tblPr/>
              <a:tblGrid>
                <a:gridCol w="1954213"/>
                <a:gridCol w="6275387"/>
              </a:tblGrid>
              <a:tr h="876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1.1.et 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Procédures d’asile de longue durée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2.1.à 2.6.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Situations humanitaires urgentes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6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2.7.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Familles avec enfants scolarisés dont la procédure d’asile a duré plus d’1 an et présents en Belgique depuis plus de 5 ans de façon ininterrompue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2.8.A.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Ancrage local durable – séjour ininterrompu d’au moins 5 ans avec soit titre de séjour, soit des tentatives crédibles d’obtention d’un titre de séjour avant le 18.03.2008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2.8.B.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Arial" charset="0"/>
                        </a:rPr>
                        <a:t>Ancrage local durable – séjour ininterrompu depuis avant le 31.03.2007 – contrat de travail – possibilité d’obtenir un permis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0" y="333375"/>
            <a:ext cx="9144000" cy="5113338"/>
          </a:xfrm>
        </p:spPr>
        <p:txBody>
          <a:bodyPr/>
          <a:lstStyle/>
          <a:p>
            <a:pPr marL="533400" indent="-533400" eaLnBrk="1" hangingPunct="1">
              <a:lnSpc>
                <a:spcPct val="80000"/>
              </a:lnSpc>
              <a:buFontTx/>
              <a:buNone/>
            </a:pPr>
            <a:r>
              <a:rPr lang="fr-FR" b="1" u="sng" smtClean="0"/>
              <a:t>1. PROCEDURES DE LONGUE DUREE</a:t>
            </a:r>
          </a:p>
          <a:p>
            <a:pPr marL="533400" indent="-533400" eaLnBrk="1" hangingPunct="1">
              <a:lnSpc>
                <a:spcPct val="80000"/>
              </a:lnSpc>
              <a:buFontTx/>
              <a:buNone/>
            </a:pPr>
            <a:endParaRPr lang="fr-FR" sz="2800" b="1" smtClean="0"/>
          </a:p>
          <a:p>
            <a:pPr marL="533400" indent="-533400" eaLnBrk="1" hangingPunct="1">
              <a:lnSpc>
                <a:spcPct val="80000"/>
              </a:lnSpc>
              <a:buFontTx/>
              <a:buNone/>
            </a:pPr>
            <a:r>
              <a:rPr lang="fr-FR" sz="2800" b="1" smtClean="0"/>
              <a:t>1.1. Étranger engagé dans une procédure d’asile déraisonnablement longue de 3 ans (familles avec enfants scolarisés) ou de 4 ans (isolés, autres familles)</a:t>
            </a:r>
          </a:p>
          <a:p>
            <a:pPr marL="533400" indent="-533400" eaLnBrk="1" hangingPunct="1">
              <a:lnSpc>
                <a:spcPct val="80000"/>
              </a:lnSpc>
              <a:buFontTx/>
              <a:buNone/>
            </a:pPr>
            <a:endParaRPr lang="fr-FR" sz="2800" b="1" smtClean="0"/>
          </a:p>
          <a:p>
            <a:pPr marL="533400" indent="-533400" eaLnBrk="1" hangingPunct="1">
              <a:lnSpc>
                <a:spcPct val="80000"/>
              </a:lnSpc>
              <a:buFontTx/>
              <a:buNone/>
            </a:pPr>
            <a:r>
              <a:rPr lang="fr-FR" sz="2800" smtClean="0">
                <a:solidFill>
                  <a:schemeClr val="accent2"/>
                </a:solidFill>
              </a:rPr>
              <a:t>	- procédure d’asile = OE et CGRA et/ou CPRR et/ou CCE (et CE mais uniquement si a annulé une décision relative à la demande 	d’asile)</a:t>
            </a:r>
          </a:p>
          <a:p>
            <a:pPr marL="533400" indent="-533400" eaLnBrk="1" hangingPunct="1">
              <a:lnSpc>
                <a:spcPct val="80000"/>
              </a:lnSpc>
              <a:buFontTx/>
              <a:buNone/>
            </a:pPr>
            <a:r>
              <a:rPr lang="fr-FR" sz="2800" smtClean="0">
                <a:solidFill>
                  <a:schemeClr val="accent2"/>
                </a:solidFill>
              </a:rPr>
              <a:t>	- en cours de procédure ou procédure terminée</a:t>
            </a:r>
          </a:p>
          <a:p>
            <a:pPr marL="533400" indent="-533400" eaLnBrk="1" hangingPunct="1">
              <a:lnSpc>
                <a:spcPct val="80000"/>
              </a:lnSpc>
              <a:buFontTx/>
              <a:buNone/>
            </a:pPr>
            <a:r>
              <a:rPr lang="fr-FR" sz="2800" smtClean="0">
                <a:solidFill>
                  <a:schemeClr val="accent2"/>
                </a:solidFill>
              </a:rPr>
              <a:t>	- maternelle, primaire, secondaire et/ou supérieur durant la procédure ou après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a:xfrm>
            <a:off x="395288" y="260350"/>
            <a:ext cx="8229600" cy="1358900"/>
          </a:xfrm>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REFERENCES LEGALES</a:t>
            </a:r>
            <a:br>
              <a:rPr lang="fr-FR" sz="4000" smtClean="0"/>
            </a:br>
            <a:r>
              <a:rPr lang="fr-FR" sz="4000" smtClean="0"/>
              <a:t/>
            </a:r>
            <a:br>
              <a:rPr lang="fr-FR" sz="4000" smtClean="0"/>
            </a:br>
            <a:r>
              <a:rPr lang="fr-FR" sz="2800" smtClean="0"/>
              <a:t>- </a:t>
            </a:r>
            <a:r>
              <a:rPr lang="fr-FR" sz="2800" b="1" smtClean="0"/>
              <a:t>Loi du 15.12.1980 </a:t>
            </a:r>
            <a:r>
              <a:rPr lang="fr-FR" sz="2800" smtClean="0"/>
              <a:t>sur l’entrée, le séjour, l’établissement et l’éloignement des étrangers</a:t>
            </a:r>
            <a:br>
              <a:rPr lang="fr-FR" sz="2800" smtClean="0"/>
            </a:br>
            <a:r>
              <a:rPr lang="fr-FR" sz="2800" smtClean="0"/>
              <a:t/>
            </a:r>
            <a:br>
              <a:rPr lang="fr-FR" sz="2800" smtClean="0"/>
            </a:br>
            <a:r>
              <a:rPr lang="fr-FR" sz="2800" smtClean="0"/>
              <a:t>- </a:t>
            </a:r>
            <a:r>
              <a:rPr lang="fr-FR" sz="2800" b="1" smtClean="0"/>
              <a:t>Arrêté Royal du 08 octobre 1981</a:t>
            </a:r>
            <a:r>
              <a:rPr lang="fr-FR" sz="2800" smtClean="0"/>
              <a:t> sur l’accès au territoire, le séjour, l’établissement et l’éloignement des étrangers</a:t>
            </a:r>
            <a:br>
              <a:rPr lang="fr-FR" sz="2800" smtClean="0"/>
            </a:br>
            <a:r>
              <a:rPr lang="fr-FR" sz="2800" smtClean="0"/>
              <a:t/>
            </a:r>
            <a:br>
              <a:rPr lang="fr-FR" sz="2800" smtClean="0"/>
            </a:br>
            <a:r>
              <a:rPr lang="fr-FR" sz="2800" smtClean="0"/>
              <a:t>- </a:t>
            </a:r>
            <a:r>
              <a:rPr lang="fr-FR" sz="2800" b="1" smtClean="0"/>
              <a:t>Arrêté Royal du 17 mai 2007</a:t>
            </a:r>
            <a:r>
              <a:rPr lang="fr-FR" sz="2800" smtClean="0"/>
              <a:t> (procédure 9ter)</a:t>
            </a:r>
            <a:br>
              <a:rPr lang="fr-FR" sz="2800" smtClean="0"/>
            </a:br>
            <a:r>
              <a:rPr lang="fr-FR" sz="2800" smtClean="0"/>
              <a:t/>
            </a:r>
            <a:br>
              <a:rPr lang="fr-FR" sz="2800" smtClean="0"/>
            </a:br>
            <a:endParaRPr lang="fr-FR" sz="28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457200" y="260350"/>
            <a:ext cx="8229600" cy="5865813"/>
          </a:xfrm>
        </p:spPr>
        <p:txBody>
          <a:bodyPr/>
          <a:lstStyle/>
          <a:p>
            <a:pPr eaLnBrk="1" hangingPunct="1">
              <a:buFontTx/>
              <a:buNone/>
            </a:pPr>
            <a:r>
              <a:rPr lang="fr-FR" sz="2800" b="1" smtClean="0"/>
              <a:t>1.2. Les étrangers dont la procédure d’asile est déraisonnablement longue (4 ans pour les familles avec enfants scolarisés ou 5 ans pour les isolés et les autres familles), où le Conseil d’Etat et/ou une procédure de régularisation subséquente(s) à la procédure d’asile est/sont comptabilisé(s)</a:t>
            </a:r>
          </a:p>
          <a:p>
            <a:pPr eaLnBrk="1" hangingPunct="1">
              <a:buFontTx/>
              <a:buNone/>
            </a:pPr>
            <a:r>
              <a:rPr lang="fr-FR" b="1" smtClean="0">
                <a:solidFill>
                  <a:schemeClr val="accent2"/>
                </a:solidFill>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457200" y="260350"/>
            <a:ext cx="8229600" cy="5865813"/>
          </a:xfrm>
        </p:spPr>
        <p:txBody>
          <a:bodyPr/>
          <a:lstStyle/>
          <a:p>
            <a:pPr eaLnBrk="1" hangingPunct="1">
              <a:buFontTx/>
              <a:buNone/>
            </a:pPr>
            <a:r>
              <a:rPr lang="fr-FR" smtClean="0">
                <a:solidFill>
                  <a:schemeClr val="accent2"/>
                </a:solidFill>
              </a:rPr>
              <a:t>	- procédure d’asile = OE et CGRA et/ou CPRR et/ou CCE </a:t>
            </a:r>
            <a:r>
              <a:rPr lang="fr-FR" u="sng" smtClean="0">
                <a:solidFill>
                  <a:schemeClr val="accent2"/>
                </a:solidFill>
              </a:rPr>
              <a:t>et</a:t>
            </a:r>
            <a:r>
              <a:rPr lang="fr-FR" smtClean="0">
                <a:solidFill>
                  <a:schemeClr val="accent2"/>
                </a:solidFill>
              </a:rPr>
              <a:t> CE </a:t>
            </a:r>
            <a:r>
              <a:rPr lang="fr-FR" u="sng" smtClean="0">
                <a:solidFill>
                  <a:schemeClr val="accent2"/>
                </a:solidFill>
              </a:rPr>
              <a:t>et</a:t>
            </a:r>
            <a:r>
              <a:rPr lang="fr-FR" smtClean="0">
                <a:solidFill>
                  <a:schemeClr val="accent2"/>
                </a:solidFill>
              </a:rPr>
              <a:t> demande 9.3 ou 9bis (si demande introduite – de 5 mois après dernière décision asile)</a:t>
            </a:r>
          </a:p>
          <a:p>
            <a:pPr eaLnBrk="1" hangingPunct="1">
              <a:buFontTx/>
              <a:buNone/>
            </a:pPr>
            <a:r>
              <a:rPr lang="fr-FR" smtClean="0">
                <a:solidFill>
                  <a:schemeClr val="accent2"/>
                </a:solidFill>
              </a:rPr>
              <a:t>	- la dernière procédure comptabilisée doit toujours être en cours ou avoir été clôturée après le 18/03/2008</a:t>
            </a:r>
          </a:p>
          <a:p>
            <a:pPr eaLnBrk="1" hangingPunct="1">
              <a:buFontTx/>
              <a:buNone/>
            </a:pPr>
            <a:r>
              <a:rPr lang="fr-FR" smtClean="0">
                <a:solidFill>
                  <a:schemeClr val="accent2"/>
                </a:solidFill>
              </a:rPr>
              <a:t>	 - maternelle, primaire, secondaire et/ou supérieur durant la procédure ou après</a:t>
            </a:r>
          </a:p>
          <a:p>
            <a:pPr eaLnBrk="1" hangingPunct="1"/>
            <a:endParaRPr lang="fr-F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457200" y="260350"/>
            <a:ext cx="8229600" cy="5865813"/>
          </a:xfrm>
        </p:spPr>
        <p:txBody>
          <a:bodyPr/>
          <a:lstStyle/>
          <a:p>
            <a:pPr eaLnBrk="1" hangingPunct="1">
              <a:buFontTx/>
              <a:buNone/>
            </a:pPr>
            <a:r>
              <a:rPr lang="fr-FR" b="1" u="sng" smtClean="0"/>
              <a:t>2. CERTAINES SITUATIONS HUMANITAIRES URGENTES</a:t>
            </a:r>
          </a:p>
          <a:p>
            <a:pPr eaLnBrk="1" hangingPunct="1">
              <a:buFontTx/>
              <a:buNone/>
            </a:pPr>
            <a:endParaRPr lang="fr-FR" smtClean="0"/>
          </a:p>
          <a:p>
            <a:pPr eaLnBrk="1" hangingPunct="1">
              <a:buFontTx/>
              <a:buNone/>
            </a:pPr>
            <a:r>
              <a:rPr lang="fr-FR" smtClean="0"/>
              <a:t>	</a:t>
            </a:r>
            <a:r>
              <a:rPr lang="fr-FR" smtClean="0">
                <a:solidFill>
                  <a:schemeClr val="accent2"/>
                </a:solidFill>
              </a:rPr>
              <a:t>L’énumération des situations suivantes n’empêche pas le ministre ou son délégué d’utiliser son pouvoir discrétionnaire dans d’autres cas.  Dans ce cadre, une attention particulière sera portée aux étrangers appartenant à un groupe vulnérable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468313" y="333375"/>
            <a:ext cx="8229600" cy="5792788"/>
          </a:xfrm>
        </p:spPr>
        <p:txBody>
          <a:bodyPr/>
          <a:lstStyle/>
          <a:p>
            <a:pPr eaLnBrk="1" hangingPunct="1">
              <a:buFontTx/>
              <a:buNone/>
            </a:pPr>
            <a:r>
              <a:rPr lang="fr-FR" sz="2800" b="1" smtClean="0"/>
              <a:t>2.1. L’étranger, auteur d’un enfant mineur belge qui mène une vie familiale réelle et effective avec son enfant</a:t>
            </a:r>
            <a:r>
              <a:rPr lang="fr-FR" b="1" smtClean="0"/>
              <a:t>;</a:t>
            </a:r>
          </a:p>
          <a:p>
            <a:pPr eaLnBrk="1" hangingPunct="1">
              <a:buFontTx/>
              <a:buNone/>
            </a:pPr>
            <a:endParaRPr lang="fr-FR" b="1" smtClean="0"/>
          </a:p>
          <a:p>
            <a:pPr eaLnBrk="1" hangingPunct="1">
              <a:buFontTx/>
              <a:buNone/>
            </a:pPr>
            <a:r>
              <a:rPr lang="fr-FR" sz="2800" b="1" smtClean="0"/>
              <a:t>2.2. L’étranger, auteur d’un enfant mineur, citoyen de l’UE, pour autant que cet enfant dispose de moyens d’existence suffisants, éventuellement procurés par ce parent, et que ce parent prenne effectivement soin de l’enfant;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1"/>
          <p:cNvSpPr>
            <a:spLocks noGrp="1" noChangeArrowheads="1"/>
          </p:cNvSpPr>
          <p:nvPr>
            <p:ph type="title"/>
          </p:nvPr>
        </p:nvSpPr>
        <p:spPr>
          <a:xfrm>
            <a:off x="611188" y="476250"/>
            <a:ext cx="8229600" cy="7994650"/>
          </a:xfrm>
        </p:spPr>
        <p:txBody>
          <a:bodyPr/>
          <a:lstStyle/>
          <a:p>
            <a:pPr algn="l" eaLnBrk="1" hangingPunct="1"/>
            <a:r>
              <a:rPr lang="fr-FR" sz="2800" b="1" smtClean="0"/>
              <a:t>2.3. Les membres de famille d’un citoyen de l’UE qui ne tombent pas sous le champ d’application du regroupement familial (article 40 de la loi) mais dont le séjour doit être facilité en application de la directive europ. 2004/38, à savoir, les membres de famille, quelle que soit leur nationalité, qui sont à charge du citoyen de l’UE dans le pays d’origine ou qui habitaient avec lui, ou qui pour des raisons de santé graves, nécessitent des soins personnels de la part du citoyen de l’UE;</a:t>
            </a:r>
            <a:r>
              <a:rPr lang="fr-FR" sz="2800" smtClean="0"/>
              <a:t/>
            </a:r>
            <a:br>
              <a:rPr lang="fr-FR" sz="28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endParaRPr lang="fr-FR" sz="32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6"/>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b="1" smtClean="0"/>
              <a:t>2.4. L’étranger qui a été autorisé ou admis à un séjour illimité en Belgique lorsqu’il était mineur et qui est retourné dans son pays d’origine, sous la contrainte ou pas, et qui ne peut invoquer un droit de retour tel que prévu par la loi et les AR, pour autant qu’il puisse apporter les preuves de cette situation;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b="1" smtClean="0"/>
              <a:t>2.5. Les époux qui ont une nationalité différente et qui sont originaires de pays qui n’acceptent pas ce type de regroupement familial et dont l’éloignement vers leurs pays d’origine respectifs, entraînerait l’éclatement de la cellule familiale, surtout lorsqu’ils ont un enfant commun</a:t>
            </a:r>
            <a:r>
              <a:rPr lang="fr-FR" sz="2800" smtClean="0"/>
              <a:t>;</a:t>
            </a:r>
            <a:br>
              <a:rPr lang="fr-FR" sz="2800" smtClean="0"/>
            </a:br>
            <a:r>
              <a:rPr lang="fr-FR" sz="2800" smtClean="0"/>
              <a:t/>
            </a:r>
            <a:br>
              <a:rPr lang="fr-FR" sz="2800" smtClean="0"/>
            </a:br>
            <a:r>
              <a:rPr lang="fr-FR" sz="2800" smtClean="0"/>
              <a:t> </a:t>
            </a:r>
            <a:r>
              <a:rPr lang="fr-FR" sz="2800" b="1" smtClean="0"/>
              <a:t>2.6. Les étrangers qui ont une pension ou une pension d’invalidité accordée par l’état belge mais qui ont perdu leur droit au séjour en Belgique suite à leur retour dans le pays d’origine;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p:txBody>
          <a:bodyPr/>
          <a:lstStyle/>
          <a:p>
            <a:pPr algn="l" eaLnBrk="1" hangingPunct="1"/>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3200" smtClean="0"/>
              <a:t/>
            </a:r>
            <a:br>
              <a:rPr lang="fr-FR" sz="3200" smtClean="0"/>
            </a:br>
            <a:r>
              <a:rPr lang="fr-FR" sz="2800" b="1" smtClean="0"/>
              <a:t>2.7. Les familles avec des enfants scolarisés dont la procédure d’asile est clôturée ou pendante, à condition que :</a:t>
            </a:r>
            <a:br>
              <a:rPr lang="fr-FR" sz="2800" b="1" smtClean="0"/>
            </a:br>
            <a:r>
              <a:rPr lang="fr-FR" sz="2800" b="1" smtClean="0"/>
              <a:t>- elles puissent justifier d’un séjour ininterrompu d’au moins  5 ans </a:t>
            </a:r>
            <a:r>
              <a:rPr lang="fr-FR" sz="2800" b="1" u="sng" smtClean="0"/>
              <a:t>et</a:t>
            </a:r>
            <a:r>
              <a:rPr lang="fr-FR" sz="2800" b="1" smtClean="0"/>
              <a:t/>
            </a:r>
            <a:br>
              <a:rPr lang="fr-FR" sz="2800" b="1" smtClean="0"/>
            </a:br>
            <a:r>
              <a:rPr lang="fr-FR" sz="2800" b="1" smtClean="0"/>
              <a:t>- qu’elles aient introduit une demande d’asile avant le 01/06/2007 </a:t>
            </a:r>
            <a:r>
              <a:rPr lang="fr-FR" sz="2800" b="1" u="sng" smtClean="0"/>
              <a:t>et</a:t>
            </a:r>
            <a:r>
              <a:rPr lang="fr-FR" sz="2800" b="1" smtClean="0"/>
              <a:t/>
            </a:r>
            <a:br>
              <a:rPr lang="fr-FR" sz="2800" b="1" smtClean="0"/>
            </a:br>
            <a:r>
              <a:rPr lang="fr-FR" sz="2800" b="1" smtClean="0"/>
              <a:t>- que l’examen de cette demande par les instances d’asile (OE, CGRA, CPRR) ait au moins duré 1 an </a:t>
            </a:r>
            <a:r>
              <a:rPr lang="fr-FR" sz="2800" b="1" u="sng" smtClean="0"/>
              <a:t>et</a:t>
            </a:r>
            <a:br>
              <a:rPr lang="fr-FR" sz="2800" b="1" u="sng" smtClean="0"/>
            </a:br>
            <a:r>
              <a:rPr lang="fr-FR" sz="2800" b="1" smtClean="0"/>
              <a:t>- les enfants scolarisés fréquentent  l’école depuis au moins le 01/09/2007</a:t>
            </a:r>
            <a:endParaRPr lang="fr-FR" sz="28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b="1" smtClean="0"/>
              <a:t>2.8. </a:t>
            </a:r>
            <a:r>
              <a:rPr lang="fr-FR" sz="2800" b="1" u="sng" smtClean="0"/>
              <a:t>Pour les demandes introduites entre le </a:t>
            </a:r>
            <a:br>
              <a:rPr lang="fr-FR" sz="2800" b="1" u="sng" smtClean="0"/>
            </a:br>
            <a:r>
              <a:rPr lang="fr-FR" sz="2800" b="1" u="sng" smtClean="0"/>
              <a:t>15 septembre et le 15 décembre 09</a:t>
            </a:r>
            <a:r>
              <a:rPr lang="fr-FR" sz="2800" b="1" smtClean="0"/>
              <a:t>, (critères temporaires)</a:t>
            </a:r>
            <a:br>
              <a:rPr lang="fr-FR" sz="2800" b="1" smtClean="0"/>
            </a:br>
            <a:r>
              <a:rPr lang="fr-FR" sz="2800" b="1" smtClean="0"/>
              <a:t/>
            </a:r>
            <a:br>
              <a:rPr lang="fr-FR" sz="2800" b="1" smtClean="0"/>
            </a:br>
            <a:r>
              <a:rPr lang="fr-FR" sz="2800" b="1" smtClean="0"/>
              <a:t>L’étranger avec un ancrage local durable en Belgique entrera également en considération.</a:t>
            </a:r>
            <a:br>
              <a:rPr lang="fr-FR" sz="2800" b="1" smtClean="0"/>
            </a:br>
            <a:r>
              <a:rPr lang="fr-FR" sz="2800" b="1" smtClean="0"/>
              <a:t>Cette situation concerne l’étranger qui a établi en Belgique le centre de ses intérêts affectifs, sociaux et économiques.</a:t>
            </a:r>
            <a:br>
              <a:rPr lang="fr-FR" sz="2800" b="1" smtClean="0"/>
            </a:br>
            <a:r>
              <a:rPr lang="fr-FR" sz="2800" b="1" smtClean="0"/>
              <a:t>L’existence d’un ancrage local durable est une question factuelle qui fait l’objet d’un examen soumis à l’appréciation souveraine du ministre ou de son délégué.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Entrent en considération les étrangers suivants :</a:t>
            </a:r>
            <a:br>
              <a:rPr lang="fr-FR" sz="2800" smtClean="0"/>
            </a:br>
            <a:r>
              <a:rPr lang="fr-FR" sz="2800" smtClean="0"/>
              <a:t/>
            </a:r>
            <a:br>
              <a:rPr lang="fr-FR" sz="2800" smtClean="0"/>
            </a:br>
            <a:r>
              <a:rPr lang="fr-FR" sz="2800" b="1" smtClean="0"/>
              <a:t>A. L’étranger qui, </a:t>
            </a:r>
            <a:br>
              <a:rPr lang="fr-FR" sz="2800" b="1" smtClean="0"/>
            </a:br>
            <a:r>
              <a:rPr lang="fr-FR" sz="2800" b="1" smtClean="0"/>
              <a:t>- préalablement à sa demande, a un séjour ininterrompu d’au moins 5 ans en Belgique et,</a:t>
            </a:r>
            <a:br>
              <a:rPr lang="fr-FR" sz="2800" b="1" smtClean="0"/>
            </a:br>
            <a:r>
              <a:rPr lang="fr-FR" sz="2800" b="1" smtClean="0"/>
              <a:t>- qui avant le 18/03/2008 a</a:t>
            </a:r>
            <a:br>
              <a:rPr lang="fr-FR" sz="2800" b="1" smtClean="0"/>
            </a:br>
            <a:r>
              <a:rPr lang="fr-FR" sz="2800" b="1" smtClean="0"/>
              <a:t>		- soit séjourné légalement en 			Belgique (sauf séjour touristique)</a:t>
            </a:r>
            <a:br>
              <a:rPr lang="fr-FR" sz="2800" b="1" smtClean="0"/>
            </a:br>
            <a:r>
              <a:rPr lang="fr-FR" sz="2800" b="1" smtClean="0"/>
              <a:t>		- soit effectué des tentatives 			crédibles pour obtenir un séjour 		légal en B.</a:t>
            </a:r>
            <a:r>
              <a:rPr lang="fr-FR" sz="280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a:xfrm>
            <a:off x="457200" y="0"/>
            <a:ext cx="8229600" cy="1417638"/>
          </a:xfrm>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b="1" smtClean="0"/>
              <a:t>Principe de l’autorisation préalable</a:t>
            </a:r>
            <a:r>
              <a:rPr lang="fr-FR" sz="4000" b="1" u="sng" smtClean="0"/>
              <a:t/>
            </a:r>
            <a:br>
              <a:rPr lang="fr-FR" sz="4000" b="1" u="sng" smtClean="0"/>
            </a:br>
            <a:r>
              <a:rPr lang="fr-FR" sz="4000" smtClean="0"/>
              <a:t/>
            </a:r>
            <a:br>
              <a:rPr lang="fr-FR" sz="4000" smtClean="0"/>
            </a:br>
            <a:r>
              <a:rPr lang="fr-FR" sz="3200" smtClean="0"/>
              <a:t>- Dans Chapitre III : séjour de plus </a:t>
            </a:r>
            <a:br>
              <a:rPr lang="fr-FR" sz="3200" smtClean="0"/>
            </a:br>
            <a:r>
              <a:rPr lang="fr-FR" sz="3200" smtClean="0"/>
              <a:t>de 3 mois</a:t>
            </a:r>
            <a:br>
              <a:rPr lang="fr-FR" sz="3200" smtClean="0"/>
            </a:br>
            <a:r>
              <a:rPr lang="fr-FR" sz="3200" smtClean="0"/>
              <a:t>- Article 9 : </a:t>
            </a:r>
            <a:r>
              <a:rPr lang="fr-FR" sz="3200" u="sng" smtClean="0"/>
              <a:t>règle générale</a:t>
            </a:r>
            <a:r>
              <a:rPr lang="fr-FR" sz="3200" smtClean="0"/>
              <a:t> : la demande doit être introduite à partir du poste diplomatique ou consulaire dans le pays d’origine ou le pays de résidence</a:t>
            </a:r>
            <a:br>
              <a:rPr lang="fr-FR" sz="3200" smtClean="0"/>
            </a:br>
            <a:r>
              <a:rPr lang="fr-FR" sz="3200" u="sng" smtClean="0"/>
              <a:t>sauf exceptions</a:t>
            </a:r>
            <a:r>
              <a:rPr lang="fr-FR" sz="3200" smtClean="0"/>
              <a:t> prévues par un Traité international, une loi ou un arrêté royal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b="1" smtClean="0"/>
              <a:t>B. L’étranger qui préalablement à sa demande</a:t>
            </a:r>
            <a:br>
              <a:rPr lang="fr-FR" sz="2800" b="1" smtClean="0"/>
            </a:br>
            <a:r>
              <a:rPr lang="fr-FR" sz="2800" b="1" smtClean="0"/>
              <a:t>a un séjour ininterrompu en B depuis avant le 31/03/2007</a:t>
            </a:r>
            <a:br>
              <a:rPr lang="fr-FR" sz="2800" b="1" smtClean="0"/>
            </a:br>
            <a:r>
              <a:rPr lang="fr-FR" sz="2800" b="1" smtClean="0"/>
              <a:t>et qui produit une copie d’un contrat de travail</a:t>
            </a:r>
            <a:br>
              <a:rPr lang="fr-FR" sz="2800" b="1" smtClean="0"/>
            </a:br>
            <a:r>
              <a:rPr lang="fr-FR" sz="2800" b="1" smtClean="0"/>
              <a:t>	- soit à durée déterminée d’au - 1 an</a:t>
            </a:r>
            <a:br>
              <a:rPr lang="fr-FR" sz="2800" b="1" smtClean="0"/>
            </a:br>
            <a:r>
              <a:rPr lang="fr-FR" sz="2800" b="1" smtClean="0"/>
              <a:t>	- soit à durée indéterminée</a:t>
            </a:r>
            <a:br>
              <a:rPr lang="fr-FR" sz="2800" b="1" smtClean="0"/>
            </a:br>
            <a:r>
              <a:rPr lang="fr-FR" sz="2800" b="1" smtClean="0"/>
              <a:t>prévoyant un salaire équivalent au moins au salaire minimum garanti</a:t>
            </a:r>
            <a:br>
              <a:rPr lang="fr-FR" sz="2800" b="1" smtClean="0"/>
            </a:br>
            <a:r>
              <a:rPr lang="fr-FR" sz="2800" smtClean="0"/>
              <a:t/>
            </a:r>
            <a:br>
              <a:rPr lang="fr-FR" sz="2800" smtClean="0"/>
            </a:br>
            <a:r>
              <a:rPr lang="fr-FR" sz="2800" smtClean="0"/>
              <a:t>Il s’agira d’un contrat de travail sous permis de travail B</a:t>
            </a:r>
            <a:r>
              <a:rPr lang="fr-FR" sz="400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b="1" u="sng" smtClean="0"/>
              <a:t>Exclusion</a:t>
            </a:r>
            <a:br>
              <a:rPr lang="fr-FR" sz="2800" b="1" u="sng" smtClean="0"/>
            </a:br>
            <a:r>
              <a:rPr lang="fr-FR" sz="2800" b="1" u="sng" smtClean="0"/>
              <a:t/>
            </a:r>
            <a:br>
              <a:rPr lang="fr-FR" sz="2800" b="1" u="sng" smtClean="0"/>
            </a:br>
            <a:r>
              <a:rPr lang="fr-FR" sz="2800" b="1" smtClean="0"/>
              <a:t>Instruction pas applicable </a:t>
            </a:r>
            <a:br>
              <a:rPr lang="fr-FR" sz="2800" b="1" smtClean="0"/>
            </a:br>
            <a:r>
              <a:rPr lang="fr-FR" sz="2800" b="1" smtClean="0"/>
              <a:t/>
            </a:r>
            <a:br>
              <a:rPr lang="fr-FR" sz="2800" b="1" smtClean="0"/>
            </a:br>
            <a:r>
              <a:rPr lang="fr-FR" sz="2800" b="1" smtClean="0"/>
              <a:t>- aux personnes constituant un danger actuel pour l’ordre public ou la sécurité nationale</a:t>
            </a:r>
            <a:br>
              <a:rPr lang="fr-FR" sz="2800" b="1" smtClean="0"/>
            </a:br>
            <a:r>
              <a:rPr lang="fr-FR" sz="2800" b="1" smtClean="0"/>
              <a:t/>
            </a:r>
            <a:br>
              <a:rPr lang="fr-FR" sz="2800" b="1" smtClean="0"/>
            </a:br>
            <a:r>
              <a:rPr lang="fr-FR" sz="2800" b="1" smtClean="0"/>
              <a:t>- aux personnes ayant tenté de manière manifeste de tromper les pouvoirs publics belges ou ayant commis une fraude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u="sng" smtClean="0"/>
              <a:t>Type de séjour accordé</a:t>
            </a:r>
            <a:r>
              <a:rPr lang="fr-FR" sz="2800" smtClean="0"/>
              <a:t> :</a:t>
            </a:r>
            <a:br>
              <a:rPr lang="fr-FR" sz="2800" smtClean="0"/>
            </a:br>
            <a:r>
              <a:rPr lang="fr-FR" sz="2800" smtClean="0"/>
              <a:t/>
            </a:r>
            <a:br>
              <a:rPr lang="fr-FR" sz="2800" smtClean="0"/>
            </a:br>
            <a:r>
              <a:rPr lang="fr-FR" sz="2800" smtClean="0"/>
              <a:t>Pour l’ensemble des critères, le séjour qui sera accordé, sera un séjour à durée illimitée</a:t>
            </a:r>
            <a:br>
              <a:rPr lang="fr-FR" sz="2800" smtClean="0"/>
            </a:br>
            <a:r>
              <a:rPr lang="fr-FR" sz="2800" smtClean="0"/>
              <a:t>(carte électronique B)</a:t>
            </a:r>
            <a:br>
              <a:rPr lang="fr-FR" sz="2800" smtClean="0"/>
            </a:br>
            <a:r>
              <a:rPr lang="fr-FR" sz="2800" smtClean="0"/>
              <a:t>sauf </a:t>
            </a:r>
            <a:br>
              <a:rPr lang="fr-FR" sz="2800" smtClean="0"/>
            </a:br>
            <a:r>
              <a:rPr lang="fr-FR" sz="2800" smtClean="0"/>
              <a:t>pour les personnes dont le séjour sera régularisé sur base du critère 2.8.B. (travail).  Elles recevront un séjour limité d’un an (carte électronique 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body" idx="1"/>
          </p:nvPr>
        </p:nvSpPr>
        <p:spPr>
          <a:xfrm>
            <a:off x="468313" y="620713"/>
            <a:ext cx="8229600" cy="5534025"/>
          </a:xfrm>
        </p:spPr>
        <p:txBody>
          <a:bodyPr/>
          <a:lstStyle/>
          <a:p>
            <a:pPr>
              <a:lnSpc>
                <a:spcPct val="90000"/>
              </a:lnSpc>
              <a:buFontTx/>
              <a:buNone/>
            </a:pPr>
            <a:r>
              <a:rPr lang="fr-FR" sz="2400" b="1" u="sng" smtClean="0"/>
              <a:t>QUELQUES CHIFFRES (note d’évaluation intermédiaire du Forum Asile et Migrations – juillet 2011)</a:t>
            </a:r>
          </a:p>
          <a:p>
            <a:pPr>
              <a:lnSpc>
                <a:spcPct val="90000"/>
              </a:lnSpc>
              <a:buFontTx/>
              <a:buNone/>
            </a:pPr>
            <a:endParaRPr lang="fr-FR" sz="2400" smtClean="0"/>
          </a:p>
          <a:p>
            <a:pPr>
              <a:lnSpc>
                <a:spcPct val="90000"/>
              </a:lnSpc>
              <a:buFontTx/>
              <a:buNone/>
            </a:pPr>
            <a:r>
              <a:rPr lang="fr-FR" sz="2400" smtClean="0"/>
              <a:t>. 2 ans après 2009, environ 40 000 décisions ont été prises</a:t>
            </a:r>
          </a:p>
          <a:p>
            <a:pPr>
              <a:lnSpc>
                <a:spcPct val="90000"/>
              </a:lnSpc>
              <a:buFontTx/>
              <a:buNone/>
            </a:pPr>
            <a:r>
              <a:rPr lang="fr-FR" sz="2400" smtClean="0"/>
              <a:t>	- environ la moitié de décisions positives</a:t>
            </a:r>
          </a:p>
          <a:p>
            <a:pPr>
              <a:lnSpc>
                <a:spcPct val="90000"/>
              </a:lnSpc>
              <a:buFontTx/>
              <a:buNone/>
            </a:pPr>
            <a:r>
              <a:rPr lang="fr-FR" sz="2400" smtClean="0"/>
              <a:t>	- parmi décisions positives, environ la ½ sur 2.8.A.</a:t>
            </a:r>
          </a:p>
          <a:p>
            <a:pPr>
              <a:lnSpc>
                <a:spcPct val="90000"/>
              </a:lnSpc>
              <a:buFontTx/>
              <a:buNone/>
            </a:pPr>
            <a:r>
              <a:rPr lang="fr-FR" sz="2400" smtClean="0"/>
              <a:t>. Mi 2011, plus de 20 000 demandes 9bis toujours en traitement (régularisation 2009 + autres)</a:t>
            </a:r>
          </a:p>
          <a:p>
            <a:pPr>
              <a:lnSpc>
                <a:spcPct val="90000"/>
              </a:lnSpc>
              <a:buFontTx/>
              <a:buNone/>
            </a:pPr>
            <a:r>
              <a:rPr lang="fr-FR" sz="2400" smtClean="0"/>
              <a:t>. Après 2009 et encore aujourd’hui, environ 500 dossiers/mois sont introduits sur base des critères permanents</a:t>
            </a:r>
          </a:p>
          <a:p>
            <a:pPr>
              <a:lnSpc>
                <a:spcPct val="90000"/>
              </a:lnSpc>
              <a:buFontTx/>
              <a:buNone/>
            </a:pPr>
            <a:r>
              <a:rPr lang="fr-FR" sz="2400" smtClean="0"/>
              <a:t>. Très peu de décisions positives sur 2.8.B (problèmes délais)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Grp="1" noChangeArrowheads="1"/>
          </p:cNvSpPr>
          <p:nvPr>
            <p:ph type="title"/>
          </p:nvPr>
        </p:nvSpPr>
        <p:spPr>
          <a:xfrm>
            <a:off x="457200" y="765175"/>
            <a:ext cx="8229600" cy="935038"/>
          </a:xfrm>
        </p:spPr>
        <p:txBody>
          <a:bodyPr/>
          <a:lstStyle/>
          <a:p>
            <a:pPr algn="l" eaLnBrk="1" hangingPunct="1"/>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2800" b="1" u="sng" smtClean="0"/>
              <a:t/>
            </a:r>
            <a:br>
              <a:rPr lang="fr-FR" sz="2800" b="1" u="sng" smtClean="0"/>
            </a:br>
            <a:r>
              <a:rPr lang="fr-FR" sz="3200" b="1" u="sng" smtClean="0"/>
              <a:t>3. La maladie grave (art. 9ter)</a:t>
            </a:r>
            <a:br>
              <a:rPr lang="fr-FR" sz="3200" b="1" u="sng" smtClean="0"/>
            </a:br>
            <a:r>
              <a:rPr lang="fr-FR" sz="2800" smtClean="0"/>
              <a:t>- si l’étranger séjourne en B. et démontre son identité</a:t>
            </a:r>
            <a:br>
              <a:rPr lang="fr-FR" sz="2800" smtClean="0"/>
            </a:br>
            <a:r>
              <a:rPr lang="fr-FR" sz="2800" smtClean="0"/>
              <a:t>et</a:t>
            </a:r>
            <a:br>
              <a:rPr lang="fr-FR" sz="2800" smtClean="0"/>
            </a:br>
            <a:r>
              <a:rPr lang="fr-FR" sz="2800" smtClean="0"/>
              <a:t>- s’il souffre d’une maladie dans un état tel qu’elle entraîne un risque réel pour sa vie et son intégrité physique ou un risque réel de traitement inhumain et dégradant lorsqu’il n’existe aucun traitement adéquat dans son pays d’origine ou dans le pays où il séjourne</a:t>
            </a:r>
            <a:br>
              <a:rPr lang="fr-FR" sz="2800" smtClean="0"/>
            </a:br>
            <a:r>
              <a:rPr lang="fr-FR" sz="2800" smtClean="0"/>
              <a:t/>
            </a:r>
            <a:br>
              <a:rPr lang="fr-FR" sz="2800" smtClean="0"/>
            </a:br>
            <a:r>
              <a:rPr lang="fr-FR" sz="2800" smtClean="0"/>
              <a:t>Il doit transmettre tous les renseignements utiles concernant sa maladie et les possibilités de traitement au pays.</a:t>
            </a:r>
            <a:br>
              <a:rPr lang="fr-FR" sz="2800" smtClean="0"/>
            </a:br>
            <a:r>
              <a:rPr lang="fr-FR" sz="2800" smtClean="0"/>
              <a:t/>
            </a:r>
            <a:br>
              <a:rPr lang="fr-FR" sz="2800" smtClean="0"/>
            </a:br>
            <a:endParaRPr lang="fr-FR" sz="28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re 2"/>
          <p:cNvSpPr>
            <a:spLocks noGrp="1"/>
          </p:cNvSpPr>
          <p:nvPr>
            <p:ph type="title"/>
          </p:nvPr>
        </p:nvSpPr>
        <p:spPr>
          <a:xfrm>
            <a:off x="250825" y="0"/>
            <a:ext cx="8435975" cy="1125538"/>
          </a:xfrm>
        </p:spPr>
        <p:txBody>
          <a:bodyPr/>
          <a:lstStyle/>
          <a:p>
            <a:pPr algn="l"/>
            <a:r>
              <a:rPr lang="fr-BE" sz="3600" u="sng" smtClean="0"/>
              <a:t>Procédure</a:t>
            </a:r>
          </a:p>
        </p:txBody>
      </p:sp>
      <p:sp>
        <p:nvSpPr>
          <p:cNvPr id="4" name="Espace réservé du contenu 3"/>
          <p:cNvSpPr>
            <a:spLocks noGrp="1"/>
          </p:cNvSpPr>
          <p:nvPr>
            <p:ph idx="1"/>
          </p:nvPr>
        </p:nvSpPr>
        <p:spPr>
          <a:xfrm>
            <a:off x="179388" y="765175"/>
            <a:ext cx="8964612" cy="6092825"/>
          </a:xfrm>
        </p:spPr>
        <p:txBody>
          <a:bodyPr/>
          <a:lstStyle/>
          <a:p>
            <a:pPr marL="365760" lvl="1" indent="-256032" eaLnBrk="1" fontAlgn="auto" hangingPunct="1">
              <a:spcAft>
                <a:spcPts val="0"/>
              </a:spcAft>
              <a:buFontTx/>
              <a:buNone/>
              <a:defRPr/>
            </a:pPr>
            <a:endParaRPr lang="fr-FR" sz="2000" u="sng" dirty="0" smtClean="0">
              <a:latin typeface="+mj-lt"/>
            </a:endParaRPr>
          </a:p>
          <a:p>
            <a:pPr marL="365760" lvl="1" indent="-256032" eaLnBrk="1" fontAlgn="auto" hangingPunct="1">
              <a:spcAft>
                <a:spcPts val="0"/>
              </a:spcAft>
              <a:buFontTx/>
              <a:buNone/>
              <a:defRPr/>
            </a:pPr>
            <a:r>
              <a:rPr lang="fr-FR" b="1" u="sng" dirty="0" smtClean="0">
                <a:latin typeface="+mj-lt"/>
              </a:rPr>
              <a:t>Phase de recevabilité</a:t>
            </a:r>
            <a:r>
              <a:rPr lang="fr-FR" b="1" dirty="0" smtClean="0">
                <a:latin typeface="+mj-lt"/>
              </a:rPr>
              <a:t> :</a:t>
            </a:r>
          </a:p>
          <a:p>
            <a:pPr marL="365760" lvl="1" indent="-256032" eaLnBrk="1" fontAlgn="auto" hangingPunct="1">
              <a:spcAft>
                <a:spcPts val="0"/>
              </a:spcAft>
              <a:buFontTx/>
              <a:buNone/>
              <a:defRPr/>
            </a:pPr>
            <a:r>
              <a:rPr lang="fr-FR" dirty="0" smtClean="0">
                <a:latin typeface="+mj-lt"/>
              </a:rPr>
              <a:t>Lettre recommandée à l’OE</a:t>
            </a:r>
          </a:p>
          <a:p>
            <a:pPr marL="365760" lvl="1" indent="-256032" eaLnBrk="1" fontAlgn="auto" hangingPunct="1">
              <a:spcAft>
                <a:spcPts val="0"/>
              </a:spcAft>
              <a:buFontTx/>
              <a:buNone/>
              <a:defRPr/>
            </a:pPr>
            <a:r>
              <a:rPr lang="fr-FR" dirty="0" smtClean="0">
                <a:latin typeface="+mj-lt"/>
              </a:rPr>
              <a:t>La demande 9ter doit contenir :</a:t>
            </a:r>
          </a:p>
          <a:p>
            <a:pPr marL="365760" lvl="1" indent="-256032" eaLnBrk="1" fontAlgn="auto" hangingPunct="1">
              <a:spcAft>
                <a:spcPts val="0"/>
              </a:spcAft>
              <a:buFontTx/>
              <a:buNone/>
              <a:defRPr/>
            </a:pPr>
            <a:r>
              <a:rPr lang="fr-FR" dirty="0" smtClean="0">
                <a:latin typeface="+mj-lt"/>
              </a:rPr>
              <a:t>. Données de demandeur, dont résidence effective</a:t>
            </a:r>
          </a:p>
          <a:p>
            <a:pPr marL="365760" lvl="1" indent="-256032" eaLnBrk="1" fontAlgn="auto" hangingPunct="1">
              <a:spcAft>
                <a:spcPts val="0"/>
              </a:spcAft>
              <a:buFontTx/>
              <a:buNone/>
              <a:defRPr/>
            </a:pPr>
            <a:r>
              <a:rPr lang="fr-FR" dirty="0" smtClean="0">
                <a:latin typeface="+mj-lt"/>
              </a:rPr>
              <a:t>. </a:t>
            </a:r>
            <a:r>
              <a:rPr lang="nl-BE" dirty="0" err="1" smtClean="0">
                <a:latin typeface="+mj-lt"/>
              </a:rPr>
              <a:t>Preuve</a:t>
            </a:r>
            <a:r>
              <a:rPr lang="nl-BE" dirty="0" smtClean="0">
                <a:latin typeface="+mj-lt"/>
              </a:rPr>
              <a:t> de </a:t>
            </a:r>
            <a:r>
              <a:rPr lang="nl-BE" dirty="0" err="1" smtClean="0">
                <a:latin typeface="+mj-lt"/>
              </a:rPr>
              <a:t>l’identité</a:t>
            </a:r>
            <a:endParaRPr lang="nl-BE" dirty="0" smtClean="0">
              <a:latin typeface="+mj-lt"/>
            </a:endParaRPr>
          </a:p>
          <a:p>
            <a:pPr marL="365760" lvl="1" indent="-256032" eaLnBrk="1" fontAlgn="auto" hangingPunct="1">
              <a:spcAft>
                <a:spcPts val="0"/>
              </a:spcAft>
              <a:buFontTx/>
              <a:buNone/>
              <a:defRPr/>
            </a:pPr>
            <a:r>
              <a:rPr lang="fr-FR" dirty="0" smtClean="0">
                <a:latin typeface="+mj-lt"/>
              </a:rPr>
              <a:t>. Eléments médicaux : </a:t>
            </a:r>
            <a:r>
              <a:rPr lang="nl-BE" dirty="0" err="1" smtClean="0">
                <a:latin typeface="+mj-lt"/>
              </a:rPr>
              <a:t>Certificat</a:t>
            </a:r>
            <a:r>
              <a:rPr lang="nl-BE" dirty="0" smtClean="0">
                <a:latin typeface="+mj-lt"/>
              </a:rPr>
              <a:t> </a:t>
            </a:r>
            <a:r>
              <a:rPr lang="nl-BE" dirty="0" err="1" smtClean="0">
                <a:latin typeface="+mj-lt"/>
              </a:rPr>
              <a:t>médical</a:t>
            </a:r>
            <a:r>
              <a:rPr lang="nl-BE" dirty="0" smtClean="0">
                <a:latin typeface="+mj-lt"/>
              </a:rPr>
              <a:t> + </a:t>
            </a:r>
            <a:r>
              <a:rPr lang="nl-BE" dirty="0" err="1" smtClean="0">
                <a:latin typeface="+mj-lt"/>
              </a:rPr>
              <a:t>indication</a:t>
            </a:r>
            <a:r>
              <a:rPr lang="nl-BE" dirty="0" smtClean="0">
                <a:latin typeface="+mj-lt"/>
              </a:rPr>
              <a:t> de la </a:t>
            </a:r>
            <a:r>
              <a:rPr lang="nl-BE" dirty="0" err="1" smtClean="0">
                <a:latin typeface="+mj-lt"/>
              </a:rPr>
              <a:t>maladie</a:t>
            </a:r>
            <a:r>
              <a:rPr lang="nl-BE" dirty="0" smtClean="0">
                <a:latin typeface="+mj-lt"/>
              </a:rPr>
              <a:t> (</a:t>
            </a:r>
            <a:r>
              <a:rPr lang="nl-BE" dirty="0" err="1" smtClean="0">
                <a:latin typeface="+mj-lt"/>
              </a:rPr>
              <a:t>diagnostic</a:t>
            </a:r>
            <a:r>
              <a:rPr lang="nl-BE" dirty="0" smtClean="0">
                <a:latin typeface="+mj-lt"/>
              </a:rPr>
              <a:t>), </a:t>
            </a:r>
            <a:r>
              <a:rPr lang="nl-BE" dirty="0" err="1" smtClean="0">
                <a:latin typeface="+mj-lt"/>
              </a:rPr>
              <a:t>degré</a:t>
            </a:r>
            <a:r>
              <a:rPr lang="nl-BE" dirty="0" smtClean="0">
                <a:latin typeface="+mj-lt"/>
              </a:rPr>
              <a:t> de </a:t>
            </a:r>
            <a:r>
              <a:rPr lang="nl-BE" dirty="0" err="1" smtClean="0">
                <a:latin typeface="+mj-lt"/>
              </a:rPr>
              <a:t>gravité</a:t>
            </a:r>
            <a:r>
              <a:rPr lang="nl-BE" dirty="0" smtClean="0">
                <a:latin typeface="+mj-lt"/>
              </a:rPr>
              <a:t>, </a:t>
            </a:r>
            <a:r>
              <a:rPr lang="nl-BE" dirty="0" err="1" smtClean="0">
                <a:latin typeface="+mj-lt"/>
              </a:rPr>
              <a:t>traitement</a:t>
            </a:r>
            <a:endParaRPr lang="nl-BE" dirty="0" smtClean="0">
              <a:latin typeface="+mj-lt"/>
            </a:endParaRPr>
          </a:p>
          <a:p>
            <a:pPr marL="365760" indent="-256032" eaLnBrk="1" fontAlgn="auto" hangingPunct="1">
              <a:spcAft>
                <a:spcPts val="0"/>
              </a:spcAft>
              <a:buFontTx/>
              <a:buNone/>
              <a:defRPr/>
            </a:pPr>
            <a:r>
              <a:rPr lang="fr-FR" sz="2800" dirty="0" smtClean="0">
                <a:latin typeface="+mj-lt"/>
              </a:rPr>
              <a:t>+ toutes les pièces étayant la demande</a:t>
            </a:r>
          </a:p>
          <a:p>
            <a:pPr marL="365760" indent="-256032" eaLnBrk="1" fontAlgn="auto" hangingPunct="1">
              <a:spcAft>
                <a:spcPts val="0"/>
              </a:spcAft>
              <a:buFontTx/>
              <a:buNone/>
              <a:defRPr/>
            </a:pPr>
            <a:r>
              <a:rPr lang="fr-FR" sz="2800" dirty="0" smtClean="0">
                <a:latin typeface="+mj-lt"/>
              </a:rPr>
              <a:t>- Éléments déjà invoqués : irrecevables</a:t>
            </a:r>
          </a:p>
          <a:p>
            <a:pPr>
              <a:buFontTx/>
              <a:buNone/>
              <a:defRPr/>
            </a:pPr>
            <a:endParaRPr lang="fr-BE"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908050"/>
            <a:ext cx="8229600" cy="5218113"/>
          </a:xfrm>
        </p:spPr>
        <p:txBody>
          <a:bodyPr/>
          <a:lstStyle/>
          <a:p>
            <a:pPr marL="365760" indent="-256032" eaLnBrk="1" fontAlgn="auto" hangingPunct="1">
              <a:spcAft>
                <a:spcPts val="0"/>
              </a:spcAft>
              <a:buFontTx/>
              <a:buNone/>
              <a:defRPr/>
            </a:pPr>
            <a:r>
              <a:rPr lang="fr-FR" sz="2800" u="sng" dirty="0" smtClean="0"/>
              <a:t>NB</a:t>
            </a:r>
            <a:r>
              <a:rPr lang="fr-FR" sz="2800" dirty="0" smtClean="0"/>
              <a:t> : durant la procédure d’asile ou dans les 6 mois qui suivent la fin de la procédure, la demande doit être introduite dans la langue de la procédure </a:t>
            </a:r>
            <a:r>
              <a:rPr lang="nl-BE" sz="2800" dirty="0" smtClean="0"/>
              <a:t> </a:t>
            </a:r>
          </a:p>
          <a:p>
            <a:pPr marL="365760" lvl="1" indent="-256032" eaLnBrk="1" fontAlgn="auto" hangingPunct="1">
              <a:spcBef>
                <a:spcPts val="400"/>
              </a:spcBef>
              <a:spcAft>
                <a:spcPts val="0"/>
              </a:spcAft>
              <a:buSzPct val="68000"/>
              <a:buFont typeface="Verdana" pitchFamily="34" charset="0"/>
              <a:buNone/>
              <a:defRPr/>
            </a:pPr>
            <a:r>
              <a:rPr lang="nl-BE" u="sng" dirty="0" err="1" smtClean="0"/>
              <a:t>Attention</a:t>
            </a:r>
            <a:r>
              <a:rPr lang="nl-BE" dirty="0" smtClean="0"/>
              <a:t> : </a:t>
            </a:r>
            <a:r>
              <a:rPr lang="nl-BE" dirty="0" err="1" smtClean="0"/>
              <a:t>Clauses</a:t>
            </a:r>
            <a:r>
              <a:rPr lang="nl-BE" dirty="0" smtClean="0"/>
              <a:t> </a:t>
            </a:r>
            <a:r>
              <a:rPr lang="nl-BE" dirty="0" err="1" smtClean="0"/>
              <a:t>d’exclusion</a:t>
            </a:r>
            <a:endParaRPr lang="nl-BE" dirty="0" smtClean="0"/>
          </a:p>
          <a:p>
            <a:pPr marL="365760" lvl="1" indent="-256032" eaLnBrk="1" fontAlgn="auto" hangingPunct="1">
              <a:spcBef>
                <a:spcPts val="400"/>
              </a:spcBef>
              <a:spcAft>
                <a:spcPts val="0"/>
              </a:spcAft>
              <a:buSzPct val="68000"/>
              <a:buFont typeface="Verdana" pitchFamily="34" charset="0"/>
              <a:buNone/>
              <a:defRPr/>
            </a:pPr>
            <a:r>
              <a:rPr lang="nl-BE" dirty="0" smtClean="0"/>
              <a:t>			</a:t>
            </a:r>
            <a:r>
              <a:rPr lang="nl-BE" dirty="0" err="1" smtClean="0"/>
              <a:t>Election</a:t>
            </a:r>
            <a:r>
              <a:rPr lang="nl-BE" dirty="0" smtClean="0"/>
              <a:t> de </a:t>
            </a:r>
            <a:r>
              <a:rPr lang="nl-BE" dirty="0" err="1" smtClean="0"/>
              <a:t>domicile</a:t>
            </a:r>
            <a:r>
              <a:rPr lang="nl-BE" dirty="0" smtClean="0"/>
              <a:t> (art. 9quater)</a:t>
            </a:r>
          </a:p>
          <a:p>
            <a:pPr marL="365760" lvl="1" indent="-256032" eaLnBrk="1" fontAlgn="auto" hangingPunct="1">
              <a:spcBef>
                <a:spcPts val="400"/>
              </a:spcBef>
              <a:spcAft>
                <a:spcPts val="0"/>
              </a:spcAft>
              <a:buSzPct val="68000"/>
              <a:buFont typeface="Verdana" pitchFamily="34" charset="0"/>
              <a:buNone/>
              <a:defRPr/>
            </a:pPr>
            <a:endParaRPr lang="fr-FR" dirty="0" smtClean="0"/>
          </a:p>
          <a:p>
            <a:pPr marL="365760" lvl="1" indent="-256032" eaLnBrk="1" fontAlgn="auto" hangingPunct="1">
              <a:spcBef>
                <a:spcPts val="400"/>
              </a:spcBef>
              <a:spcAft>
                <a:spcPts val="0"/>
              </a:spcAft>
              <a:buSzPct val="68000"/>
              <a:buFont typeface="Verdana" pitchFamily="34" charset="0"/>
              <a:buNone/>
              <a:defRPr/>
            </a:pPr>
            <a:r>
              <a:rPr lang="fr-FR" dirty="0" smtClean="0"/>
              <a:t>Si la demande est </a:t>
            </a:r>
            <a:r>
              <a:rPr lang="fr-FR" b="1" dirty="0" smtClean="0"/>
              <a:t>complète</a:t>
            </a:r>
            <a:r>
              <a:rPr lang="fr-FR" dirty="0" smtClean="0"/>
              <a:t> : recevable Délivrance d’une A.I.(prorogeable tous les 3 mois durant la 1</a:t>
            </a:r>
            <a:r>
              <a:rPr lang="fr-FR" baseline="30000" dirty="0" smtClean="0"/>
              <a:t>ère</a:t>
            </a:r>
            <a:r>
              <a:rPr lang="fr-FR" dirty="0" smtClean="0"/>
              <a:t> année et ensuite, tous les mois)</a:t>
            </a:r>
          </a:p>
          <a:p>
            <a:pPr marL="365760" lvl="1" indent="-256032" eaLnBrk="1" fontAlgn="auto" hangingPunct="1">
              <a:spcBef>
                <a:spcPts val="400"/>
              </a:spcBef>
              <a:spcAft>
                <a:spcPts val="0"/>
              </a:spcAft>
              <a:buSzPct val="68000"/>
              <a:buFont typeface="Verdana" pitchFamily="34" charset="0"/>
              <a:buNone/>
              <a:defRPr/>
            </a:pPr>
            <a:r>
              <a:rPr lang="fr-FR" dirty="0" smtClean="0"/>
              <a:t>Si </a:t>
            </a:r>
            <a:r>
              <a:rPr lang="fr-FR" b="1" dirty="0" smtClean="0"/>
              <a:t>incomplet</a:t>
            </a:r>
            <a:r>
              <a:rPr lang="fr-FR" dirty="0" smtClean="0"/>
              <a:t> : irrecevable et OQT</a:t>
            </a:r>
            <a:endParaRPr lang="nl-BE" dirty="0" smtClean="0"/>
          </a:p>
          <a:p>
            <a:pPr>
              <a:defRPr/>
            </a:pPr>
            <a:endParaRPr lang="fr-BE"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Grp="1" noChangeArrowheads="1"/>
          </p:cNvSpPr>
          <p:nvPr>
            <p:ph type="title"/>
          </p:nvPr>
        </p:nvSpPr>
        <p:spPr>
          <a:xfrm>
            <a:off x="0" y="274638"/>
            <a:ext cx="8686800" cy="922337"/>
          </a:xfrm>
        </p:spPr>
        <p:txBody>
          <a:bodyPr/>
          <a:lstStyle/>
          <a:p>
            <a:pPr marL="620713" indent="-255588"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u="sng" smtClean="0"/>
              <a:t>Preuve de l’identité</a:t>
            </a: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endParaRPr lang="fr-FR" sz="2800" smtClean="0"/>
          </a:p>
        </p:txBody>
      </p:sp>
      <p:sp>
        <p:nvSpPr>
          <p:cNvPr id="38915" name="Espace réservé du contenu 4"/>
          <p:cNvSpPr>
            <a:spLocks noGrp="1"/>
          </p:cNvSpPr>
          <p:nvPr>
            <p:ph idx="1"/>
          </p:nvPr>
        </p:nvSpPr>
        <p:spPr>
          <a:xfrm>
            <a:off x="0" y="1052513"/>
            <a:ext cx="9144000" cy="5073650"/>
          </a:xfrm>
        </p:spPr>
        <p:txBody>
          <a:bodyPr/>
          <a:lstStyle/>
          <a:p>
            <a:pPr>
              <a:buFontTx/>
              <a:buNone/>
            </a:pPr>
            <a:r>
              <a:rPr lang="nl-BE" sz="2000" smtClean="0"/>
              <a:t>	</a:t>
            </a:r>
            <a:r>
              <a:rPr lang="nl-BE" sz="2200" smtClean="0"/>
              <a:t>Art 9ter §2 : L’étranger démontre son identité par un document d’identité ou </a:t>
            </a:r>
            <a:r>
              <a:rPr lang="nl-BE" sz="2200" b="1" smtClean="0"/>
              <a:t>un élément </a:t>
            </a:r>
            <a:r>
              <a:rPr lang="nl-BE" sz="2200" smtClean="0"/>
              <a:t>de preuve qui répond aux conditions : </a:t>
            </a:r>
            <a:br>
              <a:rPr lang="nl-BE" sz="2200" smtClean="0"/>
            </a:br>
            <a:r>
              <a:rPr lang="nl-BE" sz="2200" smtClean="0"/>
              <a:t>1° Il contient le nom complet, le lieu et la date de naissance et la nationalité de l’intéressé</a:t>
            </a:r>
            <a:br>
              <a:rPr lang="nl-BE" sz="2200" smtClean="0"/>
            </a:br>
            <a:r>
              <a:rPr lang="nl-BE" sz="2200" smtClean="0"/>
              <a:t>2° Il est délivré par l’autorité compétente selon les règles de DIP</a:t>
            </a:r>
            <a:br>
              <a:rPr lang="nl-BE" sz="2200" smtClean="0"/>
            </a:br>
            <a:r>
              <a:rPr lang="nl-BE" sz="2200" smtClean="0"/>
              <a:t>3° Il permet un constat d’un lien physique entre le titulaire et l’intéressé</a:t>
            </a:r>
            <a:br>
              <a:rPr lang="nl-BE" sz="2200" smtClean="0"/>
            </a:br>
            <a:r>
              <a:rPr lang="nl-BE" sz="2200" smtClean="0"/>
              <a:t>4° Il n’a pas été rédigé sur base de simples déclarations de l’intéressé.</a:t>
            </a:r>
            <a:br>
              <a:rPr lang="nl-BE" sz="2200" smtClean="0"/>
            </a:br>
            <a:r>
              <a:rPr lang="nl-BE" sz="2200" smtClean="0"/>
              <a:t/>
            </a:r>
            <a:br>
              <a:rPr lang="nl-BE" sz="2200" smtClean="0"/>
            </a:br>
            <a:r>
              <a:rPr lang="nl-BE" sz="2200" smtClean="0"/>
              <a:t>L’étranger peut également démontrer son identité </a:t>
            </a:r>
            <a:r>
              <a:rPr lang="nl-BE" sz="2200" b="1" smtClean="0"/>
              <a:t>par plusieurs éléments de preuve </a:t>
            </a:r>
            <a:r>
              <a:rPr lang="nl-BE" sz="2200" smtClean="0"/>
              <a:t>qui pris ensemble réunissent les éléments constitutifs de l’identité prévus à l’alinéa 1er, 1°, à condition que chaque élément de preuve réponde au moins aux conditions visées à l’alinéa 1er, 2° et 4°, et qu’au moins un des éléments réponde à la condition visée à l’alinéa 1er, 3°.</a:t>
            </a:r>
            <a:r>
              <a:rPr lang="nl-BE" sz="2200" smtClean="0">
                <a:latin typeface="Calibri" pitchFamily="34" charset="0"/>
              </a:rPr>
              <a:t/>
            </a:r>
            <a:br>
              <a:rPr lang="nl-BE" sz="2200" smtClean="0">
                <a:latin typeface="Calibri" pitchFamily="34" charset="0"/>
              </a:rPr>
            </a:br>
            <a:endParaRPr lang="fr-BE" sz="22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endParaRPr lang="fr-FR" sz="2800" smtClean="0"/>
          </a:p>
        </p:txBody>
      </p:sp>
      <p:sp>
        <p:nvSpPr>
          <p:cNvPr id="39939" name="Espace réservé du contenu 2"/>
          <p:cNvSpPr>
            <a:spLocks noGrp="1"/>
          </p:cNvSpPr>
          <p:nvPr>
            <p:ph idx="1"/>
          </p:nvPr>
        </p:nvSpPr>
        <p:spPr>
          <a:xfrm>
            <a:off x="0" y="404813"/>
            <a:ext cx="9144000" cy="6048375"/>
          </a:xfrm>
        </p:spPr>
        <p:txBody>
          <a:bodyPr/>
          <a:lstStyle/>
          <a:p>
            <a:pPr marL="620713" lvl="1" indent="-255588" eaLnBrk="1" hangingPunct="1">
              <a:buFont typeface="Verdana" pitchFamily="34" charset="0"/>
              <a:buNone/>
            </a:pPr>
            <a:r>
              <a:rPr lang="nl-BE" sz="2400" u="sng" smtClean="0">
                <a:cs typeface="Arial" charset="0"/>
              </a:rPr>
              <a:t>Concrètement</a:t>
            </a:r>
            <a:r>
              <a:rPr lang="nl-BE" sz="2400" smtClean="0">
                <a:cs typeface="Arial" charset="0"/>
              </a:rPr>
              <a:t>:</a:t>
            </a:r>
          </a:p>
          <a:p>
            <a:pPr marL="620713" lvl="1" indent="-255588" eaLnBrk="1" hangingPunct="1">
              <a:buFont typeface="Verdana" pitchFamily="34" charset="0"/>
              <a:buNone/>
            </a:pPr>
            <a:r>
              <a:rPr lang="nl-BE" sz="2400" u="sng" smtClean="0">
                <a:cs typeface="Arial" charset="0"/>
              </a:rPr>
              <a:t>Soit</a:t>
            </a:r>
            <a:r>
              <a:rPr lang="nl-BE" sz="2400" smtClean="0">
                <a:cs typeface="Arial" charset="0"/>
              </a:rPr>
              <a:t> : document d’identité (carte d’identité ou p.p national)</a:t>
            </a:r>
          </a:p>
          <a:p>
            <a:pPr marL="620713" lvl="1" indent="-255588" eaLnBrk="1" hangingPunct="1">
              <a:buFont typeface="Verdana" pitchFamily="34" charset="0"/>
              <a:buNone/>
            </a:pPr>
            <a:r>
              <a:rPr lang="nl-BE" sz="2400" u="sng" smtClean="0">
                <a:cs typeface="Arial" charset="0"/>
              </a:rPr>
              <a:t>Soit</a:t>
            </a:r>
            <a:r>
              <a:rPr lang="nl-BE" sz="2400" smtClean="0">
                <a:cs typeface="Arial" charset="0"/>
              </a:rPr>
              <a:t> : </a:t>
            </a:r>
            <a:r>
              <a:rPr lang="fr-BE" sz="2400" smtClean="0">
                <a:cs typeface="Arial" charset="0"/>
              </a:rPr>
              <a:t>attestation d’identité, carte consulaire, carnet militaire, carnet de mariage, ancien passeport national, permis de conduire, attestation de nationalité, jugement belge indiquant le statut d’apatride, attestation d’apatride délivrée par le CGRA, attestation délivrée par le HCR indiquant le statut de réfugié obtenu dans un pays tiers, carte d’électeur </a:t>
            </a:r>
          </a:p>
          <a:p>
            <a:pPr marL="620713" lvl="1" indent="-255588" eaLnBrk="1" hangingPunct="1">
              <a:buFont typeface="Verdana" pitchFamily="34" charset="0"/>
              <a:buNone/>
            </a:pPr>
            <a:r>
              <a:rPr lang="fr-BE" sz="2400" smtClean="0">
                <a:cs typeface="Arial" charset="0"/>
              </a:rPr>
              <a:t>=&gt; 1 élément (Trav. Prép.)</a:t>
            </a:r>
          </a:p>
          <a:p>
            <a:pPr marL="620713" lvl="1" indent="-255588" eaLnBrk="1" hangingPunct="1">
              <a:buFont typeface="Verdana" pitchFamily="34" charset="0"/>
              <a:buNone/>
            </a:pPr>
            <a:r>
              <a:rPr lang="fr-BE" sz="2400" u="sng" smtClean="0">
                <a:cs typeface="Arial" charset="0"/>
              </a:rPr>
              <a:t>Soit </a:t>
            </a:r>
            <a:r>
              <a:rPr lang="fr-BE" sz="2400" smtClean="0">
                <a:cs typeface="Arial" charset="0"/>
              </a:rPr>
              <a:t>: acte de naissance ou acte de mariage, acte de notoriété ou attestation de perte de documents d’identité, délivré par les autorités du pays d’origine ou A.I. ou CIRE </a:t>
            </a:r>
          </a:p>
          <a:p>
            <a:pPr marL="620713" lvl="1" indent="-255588" eaLnBrk="1" hangingPunct="1">
              <a:buFont typeface="Verdana" pitchFamily="34" charset="0"/>
              <a:buNone/>
            </a:pPr>
            <a:r>
              <a:rPr lang="fr-BE" sz="2400" smtClean="0">
                <a:cs typeface="Arial" charset="0"/>
              </a:rPr>
              <a:t>=&gt; plusieurs éléments </a:t>
            </a:r>
          </a:p>
          <a:p>
            <a:pPr marL="620713" lvl="1" indent="-255588" eaLnBrk="1" hangingPunct="1">
              <a:buFont typeface="Verdana" pitchFamily="34" charset="0"/>
              <a:buNone/>
            </a:pPr>
            <a:r>
              <a:rPr lang="fr-BE" sz="2400" u="sng" smtClean="0">
                <a:cs typeface="Arial" charset="0"/>
              </a:rPr>
              <a:t>Soit </a:t>
            </a:r>
            <a:r>
              <a:rPr lang="fr-BE" sz="2400" smtClean="0">
                <a:cs typeface="Arial" charset="0"/>
              </a:rPr>
              <a:t>: dispense mais attention preuve!</a:t>
            </a:r>
          </a:p>
          <a:p>
            <a:pPr marL="620713" lvl="1" indent="-255588" eaLnBrk="1" hangingPunct="1">
              <a:buFont typeface="Verdana" pitchFamily="34" charset="0"/>
              <a:buNone/>
            </a:pPr>
            <a:r>
              <a:rPr lang="fr-BE" sz="2400" smtClean="0">
                <a:cs typeface="Arial" charset="0"/>
              </a:rPr>
              <a:t>=&gt; Plus de possibilité de prouver l’impossibilité!!</a:t>
            </a:r>
            <a:endParaRPr lang="fr-BE" sz="24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re 1"/>
          <p:cNvSpPr>
            <a:spLocks noGrp="1"/>
          </p:cNvSpPr>
          <p:nvPr>
            <p:ph type="title"/>
          </p:nvPr>
        </p:nvSpPr>
        <p:spPr>
          <a:xfrm>
            <a:off x="457200" y="274638"/>
            <a:ext cx="8229600" cy="922337"/>
          </a:xfrm>
        </p:spPr>
        <p:txBody>
          <a:bodyPr/>
          <a:lstStyle/>
          <a:p>
            <a:pPr algn="l"/>
            <a:r>
              <a:rPr lang="fr-BE" sz="3200" u="sng" smtClean="0"/>
              <a:t>Eléments médicaux</a:t>
            </a:r>
          </a:p>
        </p:txBody>
      </p:sp>
      <p:sp>
        <p:nvSpPr>
          <p:cNvPr id="3" name="Espace réservé du contenu 2"/>
          <p:cNvSpPr>
            <a:spLocks noGrp="1"/>
          </p:cNvSpPr>
          <p:nvPr>
            <p:ph idx="1"/>
          </p:nvPr>
        </p:nvSpPr>
        <p:spPr>
          <a:xfrm>
            <a:off x="457200" y="1196975"/>
            <a:ext cx="8229600" cy="4929188"/>
          </a:xfrm>
        </p:spPr>
        <p:txBody>
          <a:bodyPr/>
          <a:lstStyle/>
          <a:p>
            <a:pPr marL="365760" indent="-256032" eaLnBrk="1" fontAlgn="auto" hangingPunct="1">
              <a:spcAft>
                <a:spcPts val="0"/>
              </a:spcAft>
              <a:buFontTx/>
              <a:buChar char="-"/>
              <a:defRPr/>
            </a:pPr>
            <a:r>
              <a:rPr lang="nl-BE" sz="2400" dirty="0" err="1" smtClean="0">
                <a:latin typeface="+mj-lt"/>
              </a:rPr>
              <a:t>Certificat</a:t>
            </a:r>
            <a:r>
              <a:rPr lang="nl-BE" sz="2400" dirty="0" smtClean="0">
                <a:latin typeface="+mj-lt"/>
              </a:rPr>
              <a:t> </a:t>
            </a:r>
            <a:r>
              <a:rPr lang="nl-BE" sz="2400" dirty="0" err="1" smtClean="0">
                <a:latin typeface="+mj-lt"/>
              </a:rPr>
              <a:t>médical</a:t>
            </a:r>
            <a:r>
              <a:rPr lang="nl-BE" sz="2400" dirty="0" smtClean="0">
                <a:latin typeface="+mj-lt"/>
              </a:rPr>
              <a:t> type </a:t>
            </a:r>
            <a:r>
              <a:rPr lang="nl-BE" sz="2400" dirty="0" err="1" smtClean="0">
                <a:latin typeface="+mj-lt"/>
              </a:rPr>
              <a:t>prévu</a:t>
            </a:r>
            <a:r>
              <a:rPr lang="nl-BE" sz="2400" dirty="0" smtClean="0">
                <a:latin typeface="+mj-lt"/>
              </a:rPr>
              <a:t> </a:t>
            </a:r>
            <a:r>
              <a:rPr lang="nl-BE" sz="2400" dirty="0" err="1" smtClean="0">
                <a:latin typeface="+mj-lt"/>
              </a:rPr>
              <a:t>par</a:t>
            </a:r>
            <a:r>
              <a:rPr lang="nl-BE" sz="2400" dirty="0" smtClean="0">
                <a:latin typeface="+mj-lt"/>
              </a:rPr>
              <a:t> </a:t>
            </a:r>
            <a:r>
              <a:rPr lang="nl-BE" sz="2400" b="1" dirty="0" smtClean="0">
                <a:latin typeface="+mj-lt"/>
              </a:rPr>
              <a:t>A.R. 24 janvier 2011</a:t>
            </a:r>
          </a:p>
          <a:p>
            <a:pPr marL="365760" indent="-256032" eaLnBrk="1" fontAlgn="auto" hangingPunct="1">
              <a:spcAft>
                <a:spcPts val="0"/>
              </a:spcAft>
              <a:buFontTx/>
              <a:buChar char="-"/>
              <a:defRPr/>
            </a:pPr>
            <a:r>
              <a:rPr lang="nl-BE" sz="2400" dirty="0" err="1" smtClean="0">
                <a:latin typeface="+mj-lt"/>
              </a:rPr>
              <a:t>Mentionne</a:t>
            </a:r>
            <a:r>
              <a:rPr lang="nl-BE" sz="2400" dirty="0" smtClean="0">
                <a:latin typeface="+mj-lt"/>
              </a:rPr>
              <a:t> la nature de la </a:t>
            </a:r>
            <a:r>
              <a:rPr lang="nl-BE" sz="2400" dirty="0" err="1" smtClean="0">
                <a:latin typeface="+mj-lt"/>
              </a:rPr>
              <a:t>maladie</a:t>
            </a:r>
            <a:r>
              <a:rPr lang="nl-BE" sz="2400" dirty="0" smtClean="0">
                <a:latin typeface="+mj-lt"/>
              </a:rPr>
              <a:t>, </a:t>
            </a:r>
            <a:r>
              <a:rPr lang="nl-BE" sz="2400" dirty="0" err="1" smtClean="0">
                <a:latin typeface="+mj-lt"/>
              </a:rPr>
              <a:t>son</a:t>
            </a:r>
            <a:r>
              <a:rPr lang="nl-BE" sz="2400" dirty="0" smtClean="0">
                <a:latin typeface="+mj-lt"/>
              </a:rPr>
              <a:t> </a:t>
            </a:r>
            <a:r>
              <a:rPr lang="nl-BE" sz="2400" dirty="0" err="1" smtClean="0">
                <a:latin typeface="+mj-lt"/>
              </a:rPr>
              <a:t>degré</a:t>
            </a:r>
            <a:r>
              <a:rPr lang="nl-BE" sz="2400" dirty="0" smtClean="0">
                <a:latin typeface="+mj-lt"/>
              </a:rPr>
              <a:t> de </a:t>
            </a:r>
            <a:r>
              <a:rPr lang="nl-BE" sz="2400" dirty="0" err="1" smtClean="0">
                <a:latin typeface="+mj-lt"/>
              </a:rPr>
              <a:t>gravité</a:t>
            </a:r>
            <a:r>
              <a:rPr lang="nl-BE" sz="2400" dirty="0" smtClean="0">
                <a:latin typeface="+mj-lt"/>
              </a:rPr>
              <a:t> et </a:t>
            </a:r>
            <a:r>
              <a:rPr lang="nl-BE" sz="2400" dirty="0" err="1" smtClean="0">
                <a:latin typeface="+mj-lt"/>
              </a:rPr>
              <a:t>le</a:t>
            </a:r>
            <a:r>
              <a:rPr lang="nl-BE" sz="2400" dirty="0" smtClean="0">
                <a:latin typeface="+mj-lt"/>
              </a:rPr>
              <a:t> </a:t>
            </a:r>
            <a:r>
              <a:rPr lang="nl-BE" sz="2400" dirty="0" err="1" smtClean="0">
                <a:latin typeface="+mj-lt"/>
              </a:rPr>
              <a:t>traitement</a:t>
            </a:r>
            <a:r>
              <a:rPr lang="nl-BE" sz="2400" dirty="0" smtClean="0">
                <a:latin typeface="+mj-lt"/>
              </a:rPr>
              <a:t> </a:t>
            </a:r>
            <a:r>
              <a:rPr lang="nl-BE" sz="2400" dirty="0" err="1" smtClean="0">
                <a:latin typeface="+mj-lt"/>
              </a:rPr>
              <a:t>nécessaire</a:t>
            </a:r>
            <a:r>
              <a:rPr lang="nl-BE" sz="2400" dirty="0" smtClean="0">
                <a:latin typeface="+mj-lt"/>
              </a:rPr>
              <a:t> (</a:t>
            </a:r>
            <a:r>
              <a:rPr lang="nl-BE" sz="2400" b="1" dirty="0" smtClean="0">
                <a:latin typeface="+mj-lt"/>
              </a:rPr>
              <a:t>L. 29/12/10</a:t>
            </a:r>
            <a:r>
              <a:rPr lang="nl-BE" sz="2400" dirty="0" smtClean="0">
                <a:latin typeface="+mj-lt"/>
              </a:rPr>
              <a:t>)</a:t>
            </a:r>
          </a:p>
          <a:p>
            <a:pPr marL="365760" indent="-256032" eaLnBrk="1" fontAlgn="auto" hangingPunct="1">
              <a:spcAft>
                <a:spcPts val="0"/>
              </a:spcAft>
              <a:buFontTx/>
              <a:buNone/>
              <a:defRPr/>
            </a:pPr>
            <a:r>
              <a:rPr lang="nl-BE" sz="2400" u="sng" dirty="0" smtClean="0">
                <a:latin typeface="+mj-lt"/>
              </a:rPr>
              <a:t>CCE</a:t>
            </a:r>
            <a:r>
              <a:rPr lang="nl-BE" sz="2400" dirty="0" smtClean="0">
                <a:latin typeface="+mj-lt"/>
              </a:rPr>
              <a:t> : </a:t>
            </a:r>
          </a:p>
          <a:p>
            <a:pPr marL="365760" indent="-256032" eaLnBrk="1" fontAlgn="auto" hangingPunct="1">
              <a:spcAft>
                <a:spcPts val="0"/>
              </a:spcAft>
              <a:buFontTx/>
              <a:buChar char="-"/>
              <a:defRPr/>
            </a:pPr>
            <a:r>
              <a:rPr lang="nl-BE" sz="2400" dirty="0" smtClean="0">
                <a:latin typeface="+mj-lt"/>
              </a:rPr>
              <a:t>Quant au </a:t>
            </a:r>
            <a:r>
              <a:rPr lang="nl-BE" sz="2400" dirty="0" err="1" smtClean="0">
                <a:latin typeface="+mj-lt"/>
              </a:rPr>
              <a:t>certificat</a:t>
            </a:r>
            <a:r>
              <a:rPr lang="nl-BE" sz="2400" dirty="0" smtClean="0">
                <a:latin typeface="+mj-lt"/>
              </a:rPr>
              <a:t> type : L’OE a fait </a:t>
            </a:r>
            <a:r>
              <a:rPr lang="nl-BE" sz="2400" dirty="0" err="1" smtClean="0">
                <a:latin typeface="+mj-lt"/>
              </a:rPr>
              <a:t>preuve</a:t>
            </a:r>
            <a:r>
              <a:rPr lang="nl-BE" sz="2400" dirty="0" smtClean="0">
                <a:latin typeface="+mj-lt"/>
              </a:rPr>
              <a:t> de </a:t>
            </a:r>
            <a:r>
              <a:rPr lang="nl-BE" sz="2400" dirty="0" err="1" smtClean="0">
                <a:latin typeface="+mj-lt"/>
              </a:rPr>
              <a:t>négligence</a:t>
            </a:r>
            <a:r>
              <a:rPr lang="nl-BE" sz="2400" dirty="0" smtClean="0">
                <a:latin typeface="+mj-lt"/>
              </a:rPr>
              <a:t> en </a:t>
            </a:r>
            <a:r>
              <a:rPr lang="nl-BE" sz="2400" dirty="0" err="1" smtClean="0">
                <a:latin typeface="+mj-lt"/>
              </a:rPr>
              <a:t>ce</a:t>
            </a:r>
            <a:r>
              <a:rPr lang="nl-BE" sz="2400" dirty="0" smtClean="0">
                <a:latin typeface="+mj-lt"/>
              </a:rPr>
              <a:t> </a:t>
            </a:r>
            <a:r>
              <a:rPr lang="nl-BE" sz="2400" dirty="0" err="1" smtClean="0">
                <a:latin typeface="+mj-lt"/>
              </a:rPr>
              <a:t>qu’il</a:t>
            </a:r>
            <a:r>
              <a:rPr lang="nl-BE" sz="2400" dirty="0" smtClean="0">
                <a:latin typeface="+mj-lt"/>
              </a:rPr>
              <a:t> </a:t>
            </a:r>
            <a:r>
              <a:rPr lang="nl-BE" sz="2400" dirty="0" err="1" smtClean="0">
                <a:latin typeface="+mj-lt"/>
              </a:rPr>
              <a:t>n’a</a:t>
            </a:r>
            <a:r>
              <a:rPr lang="nl-BE" sz="2400" dirty="0" smtClean="0">
                <a:latin typeface="+mj-lt"/>
              </a:rPr>
              <a:t> vu </a:t>
            </a:r>
            <a:r>
              <a:rPr lang="nl-BE" sz="2400" dirty="0" err="1" smtClean="0">
                <a:latin typeface="+mj-lt"/>
              </a:rPr>
              <a:t>que</a:t>
            </a:r>
            <a:r>
              <a:rPr lang="nl-BE" sz="2400" dirty="0" smtClean="0">
                <a:latin typeface="+mj-lt"/>
              </a:rPr>
              <a:t> </a:t>
            </a:r>
            <a:r>
              <a:rPr lang="nl-BE" sz="2400" dirty="0" err="1" smtClean="0">
                <a:latin typeface="+mj-lt"/>
              </a:rPr>
              <a:t>l’en-tête</a:t>
            </a:r>
            <a:r>
              <a:rPr lang="nl-BE" sz="2400" dirty="0" smtClean="0">
                <a:latin typeface="+mj-lt"/>
              </a:rPr>
              <a:t> et </a:t>
            </a:r>
            <a:r>
              <a:rPr lang="nl-BE" sz="2400" dirty="0" err="1" smtClean="0">
                <a:latin typeface="+mj-lt"/>
              </a:rPr>
              <a:t>n’a</a:t>
            </a:r>
            <a:r>
              <a:rPr lang="nl-BE" sz="2400" dirty="0" smtClean="0">
                <a:latin typeface="+mj-lt"/>
              </a:rPr>
              <a:t> pas </a:t>
            </a:r>
            <a:r>
              <a:rPr lang="nl-BE" sz="2400" dirty="0" err="1" smtClean="0">
                <a:latin typeface="+mj-lt"/>
              </a:rPr>
              <a:t>examiné</a:t>
            </a:r>
            <a:r>
              <a:rPr lang="nl-BE" sz="2400" dirty="0" smtClean="0">
                <a:latin typeface="+mj-lt"/>
              </a:rPr>
              <a:t>  si </a:t>
            </a:r>
            <a:r>
              <a:rPr lang="nl-BE" sz="2400" dirty="0" err="1" smtClean="0">
                <a:latin typeface="+mj-lt"/>
              </a:rPr>
              <a:t>le</a:t>
            </a:r>
            <a:r>
              <a:rPr lang="nl-BE" sz="2400" dirty="0" smtClean="0">
                <a:latin typeface="+mj-lt"/>
              </a:rPr>
              <a:t> </a:t>
            </a:r>
            <a:r>
              <a:rPr lang="nl-BE" sz="2400" dirty="0" err="1" smtClean="0">
                <a:latin typeface="+mj-lt"/>
              </a:rPr>
              <a:t>contenu</a:t>
            </a:r>
            <a:r>
              <a:rPr lang="nl-BE" sz="2400" dirty="0" smtClean="0">
                <a:latin typeface="+mj-lt"/>
              </a:rPr>
              <a:t> du </a:t>
            </a:r>
            <a:r>
              <a:rPr lang="nl-BE" sz="2400" dirty="0" err="1" smtClean="0">
                <a:latin typeface="+mj-lt"/>
              </a:rPr>
              <a:t>certificat</a:t>
            </a:r>
            <a:r>
              <a:rPr lang="nl-BE" sz="2400" dirty="0" smtClean="0">
                <a:latin typeface="+mj-lt"/>
              </a:rPr>
              <a:t> </a:t>
            </a:r>
            <a:r>
              <a:rPr lang="nl-BE" sz="2400" dirty="0" err="1" smtClean="0">
                <a:latin typeface="+mj-lt"/>
              </a:rPr>
              <a:t>satisfaisait</a:t>
            </a:r>
            <a:r>
              <a:rPr lang="nl-BE" sz="2400" dirty="0" smtClean="0">
                <a:latin typeface="+mj-lt"/>
              </a:rPr>
              <a:t> au </a:t>
            </a:r>
            <a:r>
              <a:rPr lang="nl-BE" sz="2400" dirty="0" err="1" smtClean="0">
                <a:latin typeface="+mj-lt"/>
              </a:rPr>
              <a:t>prescrit</a:t>
            </a:r>
            <a:r>
              <a:rPr lang="nl-BE" sz="2400" dirty="0" smtClean="0">
                <a:latin typeface="+mj-lt"/>
              </a:rPr>
              <a:t> de </a:t>
            </a:r>
            <a:r>
              <a:rPr lang="nl-BE" sz="2400" dirty="0" err="1" smtClean="0">
                <a:latin typeface="+mj-lt"/>
              </a:rPr>
              <a:t>l’article</a:t>
            </a:r>
            <a:r>
              <a:rPr lang="nl-BE" sz="2400" dirty="0" smtClean="0">
                <a:latin typeface="+mj-lt"/>
              </a:rPr>
              <a:t> 9ter. (CCE, 61.726, 18 </a:t>
            </a:r>
            <a:r>
              <a:rPr lang="nl-BE" sz="2400" dirty="0" err="1" smtClean="0">
                <a:latin typeface="+mj-lt"/>
              </a:rPr>
              <a:t>mai</a:t>
            </a:r>
            <a:r>
              <a:rPr lang="nl-BE" sz="2400" dirty="0" smtClean="0">
                <a:latin typeface="+mj-lt"/>
              </a:rPr>
              <a:t> 2011)</a:t>
            </a:r>
          </a:p>
          <a:p>
            <a:pPr marL="365760" indent="-256032" eaLnBrk="1" fontAlgn="auto" hangingPunct="1">
              <a:spcAft>
                <a:spcPts val="0"/>
              </a:spcAft>
              <a:buFontTx/>
              <a:buChar char="-"/>
              <a:defRPr/>
            </a:pPr>
            <a:r>
              <a:rPr lang="nl-BE" sz="2400" dirty="0" smtClean="0">
                <a:latin typeface="+mj-lt"/>
              </a:rPr>
              <a:t>Quant au </a:t>
            </a:r>
            <a:r>
              <a:rPr lang="nl-BE" sz="2400" dirty="0" err="1" smtClean="0">
                <a:latin typeface="+mj-lt"/>
              </a:rPr>
              <a:t>degré</a:t>
            </a:r>
            <a:r>
              <a:rPr lang="nl-BE" sz="2400" dirty="0" smtClean="0">
                <a:latin typeface="+mj-lt"/>
              </a:rPr>
              <a:t> de </a:t>
            </a:r>
            <a:r>
              <a:rPr lang="nl-BE" sz="2400" dirty="0" err="1" smtClean="0">
                <a:latin typeface="+mj-lt"/>
              </a:rPr>
              <a:t>gravité</a:t>
            </a:r>
            <a:r>
              <a:rPr lang="nl-BE" sz="2400" dirty="0" smtClean="0">
                <a:latin typeface="+mj-lt"/>
              </a:rPr>
              <a:t>, “Waar verzoeker meent dat de graad van ernst van de ziekte impliciet kan worden afgeleid uit de woorden ‘chronische onzekerheid’ en uit de rest van het medisch attest, kan hij niet worden gevolgd.” (CCE, 62.224, 27 </a:t>
            </a:r>
            <a:r>
              <a:rPr lang="nl-BE" sz="2400" dirty="0" err="1" smtClean="0">
                <a:latin typeface="+mj-lt"/>
              </a:rPr>
              <a:t>mai</a:t>
            </a:r>
            <a:r>
              <a:rPr lang="nl-BE" sz="2400" dirty="0" smtClean="0">
                <a:latin typeface="+mj-lt"/>
              </a:rPr>
              <a:t> 2011) =&gt; </a:t>
            </a:r>
            <a:r>
              <a:rPr lang="nl-BE" sz="2400" dirty="0" err="1" smtClean="0">
                <a:latin typeface="+mj-lt"/>
              </a:rPr>
              <a:t>rejet</a:t>
            </a:r>
            <a:r>
              <a:rPr lang="nl-BE" sz="2400" dirty="0" smtClean="0">
                <a:latin typeface="+mj-lt"/>
              </a:rPr>
              <a:t>.</a:t>
            </a:r>
          </a:p>
          <a:p>
            <a:pPr>
              <a:defRPr/>
            </a:pPr>
            <a:endParaRPr lang="fr-B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3200" u="sng" smtClean="0"/>
              <a:t>Trois exceptions à cette règle</a:t>
            </a:r>
            <a:r>
              <a:rPr lang="fr-FR" sz="3200" smtClean="0"/>
              <a:t> :</a:t>
            </a:r>
            <a:r>
              <a:rPr lang="fr-FR" sz="4000" smtClean="0"/>
              <a:t/>
            </a:r>
            <a:br>
              <a:rPr lang="fr-FR" sz="4000" smtClean="0"/>
            </a:br>
            <a:r>
              <a:rPr lang="fr-FR" sz="4000" smtClean="0"/>
              <a:t/>
            </a:r>
            <a:br>
              <a:rPr lang="fr-FR" sz="4000" smtClean="0"/>
            </a:br>
            <a:r>
              <a:rPr lang="fr-FR" sz="3200" smtClean="0"/>
              <a:t>- </a:t>
            </a:r>
            <a:r>
              <a:rPr lang="fr-FR" sz="3200" b="1" smtClean="0"/>
              <a:t>Changement de statut</a:t>
            </a:r>
            <a:r>
              <a:rPr lang="fr-FR" sz="3200" smtClean="0"/>
              <a:t> (art. 25/2 et suiv. de l’AR du 08/10/81)</a:t>
            </a:r>
            <a:br>
              <a:rPr lang="fr-FR" sz="3200" smtClean="0"/>
            </a:br>
            <a:r>
              <a:rPr lang="fr-FR" sz="3200" smtClean="0"/>
              <a:t/>
            </a:r>
            <a:br>
              <a:rPr lang="fr-FR" sz="3200" smtClean="0"/>
            </a:br>
            <a:r>
              <a:rPr lang="fr-FR" sz="3200" smtClean="0"/>
              <a:t>- </a:t>
            </a:r>
            <a:r>
              <a:rPr lang="fr-FR" sz="3200" b="1" smtClean="0"/>
              <a:t>Circonstances exceptionnelles</a:t>
            </a:r>
            <a:r>
              <a:rPr lang="fr-FR" sz="3200" smtClean="0"/>
              <a:t> (art. 9bis L. 15/12/80)</a:t>
            </a:r>
            <a:br>
              <a:rPr lang="fr-FR" sz="3200" smtClean="0"/>
            </a:br>
            <a:r>
              <a:rPr lang="fr-FR" sz="3200" smtClean="0"/>
              <a:t/>
            </a:r>
            <a:br>
              <a:rPr lang="fr-FR" sz="3200" smtClean="0"/>
            </a:br>
            <a:r>
              <a:rPr lang="fr-FR" sz="3200" smtClean="0"/>
              <a:t>- </a:t>
            </a:r>
            <a:r>
              <a:rPr lang="fr-FR" sz="3200" b="1" smtClean="0"/>
              <a:t>Maladie grave</a:t>
            </a:r>
            <a:r>
              <a:rPr lang="fr-FR" sz="3200" smtClean="0"/>
              <a:t> (art. 9ter L. 15/12/80)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contenu 2"/>
          <p:cNvSpPr>
            <a:spLocks noGrp="1"/>
          </p:cNvSpPr>
          <p:nvPr>
            <p:ph idx="1"/>
          </p:nvPr>
        </p:nvSpPr>
        <p:spPr>
          <a:xfrm>
            <a:off x="457200" y="908050"/>
            <a:ext cx="8229600" cy="5218113"/>
          </a:xfrm>
        </p:spPr>
        <p:txBody>
          <a:bodyPr/>
          <a:lstStyle/>
          <a:p>
            <a:pPr marL="365125" lvl="1" indent="-255588" eaLnBrk="1" hangingPunct="1">
              <a:spcBef>
                <a:spcPts val="400"/>
              </a:spcBef>
              <a:buSzPct val="68000"/>
              <a:buFont typeface="Verdana" pitchFamily="34" charset="0"/>
              <a:buNone/>
            </a:pPr>
            <a:r>
              <a:rPr lang="nl-BE" b="1" u="sng" smtClean="0"/>
              <a:t>Fond</a:t>
            </a:r>
            <a:r>
              <a:rPr lang="nl-BE" smtClean="0"/>
              <a:t>	</a:t>
            </a:r>
          </a:p>
          <a:p>
            <a:pPr marL="365125" lvl="1" indent="-255588" eaLnBrk="1" hangingPunct="1">
              <a:spcBef>
                <a:spcPts val="400"/>
              </a:spcBef>
              <a:buSzPct val="68000"/>
              <a:buFontTx/>
              <a:buNone/>
            </a:pPr>
            <a:r>
              <a:rPr lang="nl-BE" smtClean="0"/>
              <a:t>Un fonctionnaire-médecin évalue le risque (vie et TID) et la possibilité de traitement (existence, disponibilité, accessibilité) =&gt; avis</a:t>
            </a:r>
          </a:p>
          <a:p>
            <a:pPr marL="365125" lvl="1" indent="-255588" eaLnBrk="1" hangingPunct="1">
              <a:spcBef>
                <a:spcPts val="400"/>
              </a:spcBef>
              <a:buSzPct val="68000"/>
              <a:buFontTx/>
              <a:buNone/>
            </a:pPr>
            <a:endParaRPr lang="nl-BE" smtClean="0"/>
          </a:p>
          <a:p>
            <a:pPr marL="365125" lvl="1" indent="-255588" eaLnBrk="1" hangingPunct="1">
              <a:spcBef>
                <a:spcPts val="400"/>
              </a:spcBef>
              <a:buSzPct val="68000"/>
              <a:buFontTx/>
              <a:buNone/>
            </a:pPr>
            <a:r>
              <a:rPr lang="nl-BE" smtClean="0"/>
              <a:t>Il peut examiner l’étranger ou demander un avis complémentaire d’expert.</a:t>
            </a:r>
          </a:p>
          <a:p>
            <a:pPr>
              <a:buFontTx/>
              <a:buNone/>
            </a:pPr>
            <a:r>
              <a:rPr lang="fr-BE" smtClean="0"/>
              <a:t>Si la demande est </a:t>
            </a:r>
            <a:r>
              <a:rPr lang="fr-BE" b="1" smtClean="0"/>
              <a:t>fondée</a:t>
            </a:r>
            <a:r>
              <a:rPr lang="fr-BE" smtClean="0"/>
              <a:t> : carte A d’un an (puis carte B - 5 ans après la demande)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4"/>
          <p:cNvSpPr>
            <a:spLocks noGrp="1" noChangeArrowheads="1"/>
          </p:cNvSpPr>
          <p:nvPr>
            <p:ph type="title"/>
          </p:nvPr>
        </p:nvSpPr>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4000" smtClean="0"/>
              <a:t/>
            </a:r>
            <a:br>
              <a:rPr lang="fr-FR" sz="4000" smtClean="0"/>
            </a:br>
            <a:r>
              <a:rPr lang="fr-FR" sz="2800" u="sng" smtClean="0"/>
              <a:t>Exclusions</a:t>
            </a:r>
            <a:r>
              <a:rPr lang="fr-FR" sz="2800" smtClean="0"/>
              <a:t/>
            </a:r>
            <a:br>
              <a:rPr lang="fr-FR" sz="2800" smtClean="0"/>
            </a:br>
            <a:r>
              <a:rPr lang="fr-FR" sz="2800" smtClean="0"/>
              <a:t/>
            </a:r>
            <a:br>
              <a:rPr lang="fr-FR" sz="2800" smtClean="0"/>
            </a:br>
            <a:r>
              <a:rPr lang="fr-FR" sz="2800" smtClean="0"/>
              <a:t>Il existe ici des motifs d’exclusion.</a:t>
            </a:r>
            <a:br>
              <a:rPr lang="fr-FR" sz="2800" smtClean="0"/>
            </a:br>
            <a:r>
              <a:rPr lang="fr-FR" sz="2800" smtClean="0"/>
              <a:t>Ils sont identiques à ceux qui existent pour la Protection Subsidiaire, à savoir, s’il y a des motifs sérieux de considérer que :</a:t>
            </a:r>
            <a:br>
              <a:rPr lang="fr-FR" sz="2800" smtClean="0"/>
            </a:br>
            <a:r>
              <a:rPr lang="fr-FR" sz="2800" smtClean="0"/>
              <a:t>- la personne a commis un crime contre la paix, un crime de guerre ou un crime contre l’humanité</a:t>
            </a:r>
            <a:br>
              <a:rPr lang="fr-FR" sz="2800" smtClean="0"/>
            </a:br>
            <a:r>
              <a:rPr lang="fr-FR" sz="2800" smtClean="0"/>
              <a:t>- la personne qui s’est rendue coupable d’agissements contraires aux buts et principes des N.U.</a:t>
            </a:r>
            <a:br>
              <a:rPr lang="fr-FR" sz="2800" smtClean="0"/>
            </a:br>
            <a:r>
              <a:rPr lang="fr-FR" sz="2800" smtClean="0"/>
              <a:t>- la personne qui a commis un crime grave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b="1" u="sng" smtClean="0"/>
              <a:t>1. </a:t>
            </a:r>
            <a:r>
              <a:rPr lang="fr-FR" sz="3200" b="1" u="sng" smtClean="0"/>
              <a:t>Changement de statut</a:t>
            </a:r>
            <a:r>
              <a:rPr lang="fr-FR" sz="2800" smtClean="0"/>
              <a:t> </a:t>
            </a:r>
            <a:br>
              <a:rPr lang="fr-FR" sz="2800" smtClean="0"/>
            </a:br>
            <a:r>
              <a:rPr lang="fr-FR" sz="2800" smtClean="0"/>
              <a:t/>
            </a:r>
            <a:br>
              <a:rPr lang="fr-FR" sz="2800" smtClean="0"/>
            </a:br>
            <a:r>
              <a:rPr lang="fr-FR" sz="2800" smtClean="0"/>
              <a:t>Pour l’étranger déjà admis ou autorisé à séjourner en B </a:t>
            </a:r>
            <a:r>
              <a:rPr lang="fr-FR" sz="2800" b="1" smtClean="0"/>
              <a:t>pour trois mois au maximum</a:t>
            </a:r>
            <a:r>
              <a:rPr lang="fr-FR" sz="2800" smtClean="0"/>
              <a:t> selon le titre I, chapitre II de la loi, ou </a:t>
            </a:r>
            <a:r>
              <a:rPr lang="fr-FR" sz="2800" b="1" smtClean="0"/>
              <a:t>pour plus de trois mois</a:t>
            </a:r>
            <a:br>
              <a:rPr lang="fr-FR" sz="2800" b="1" smtClean="0"/>
            </a:br>
            <a:r>
              <a:rPr lang="fr-FR" sz="2800" b="1" smtClean="0"/>
              <a:t>ET</a:t>
            </a:r>
            <a:r>
              <a:rPr lang="fr-FR" sz="2800" smtClean="0"/>
              <a:t/>
            </a:r>
            <a:br>
              <a:rPr lang="fr-FR" sz="2800" smtClean="0"/>
            </a:br>
            <a:r>
              <a:rPr lang="fr-FR" sz="2800" smtClean="0"/>
              <a:t>qui démontre que :</a:t>
            </a:r>
            <a:br>
              <a:rPr lang="fr-FR" sz="2800" smtClean="0"/>
            </a:br>
            <a:r>
              <a:rPr lang="fr-FR" sz="2800" smtClean="0"/>
              <a:t>- soit, a un permis de travail B, une carte professionnelle ou une attestation délivrée par le service public compétent pour l’exempter de cette obligation</a:t>
            </a:r>
            <a:br>
              <a:rPr lang="fr-FR" sz="2800" smtClean="0"/>
            </a:br>
            <a:r>
              <a:rPr lang="fr-FR" sz="2800" smtClean="0"/>
              <a:t>- soit, réunit les conditions fixées par la loi ou un AR, afin d’être autorisé au séjour de plus de 3 mois en B. à un autre titre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457200" y="274638"/>
            <a:ext cx="8229600" cy="490537"/>
          </a:xfrm>
        </p:spPr>
        <p:txBody>
          <a:bodyPr/>
          <a:lstStyle/>
          <a:p>
            <a:pPr algn="l" eaLnBrk="1" hangingPunct="1"/>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2800" smtClean="0"/>
              <a:t/>
            </a:r>
            <a:br>
              <a:rPr lang="fr-FR" sz="2800" smtClean="0"/>
            </a:br>
            <a:r>
              <a:rPr lang="fr-FR" sz="3200" smtClean="0"/>
              <a:t>Exemples :</a:t>
            </a:r>
            <a:br>
              <a:rPr lang="fr-FR" sz="3200" smtClean="0"/>
            </a:br>
            <a:r>
              <a:rPr lang="fr-FR" sz="3200" smtClean="0"/>
              <a:t/>
            </a:r>
            <a:br>
              <a:rPr lang="fr-FR" sz="3200" smtClean="0"/>
            </a:br>
            <a:r>
              <a:rPr lang="fr-FR" sz="3200" smtClean="0"/>
              <a:t>- le chercheur (art. 61/10 et suivants)</a:t>
            </a:r>
            <a:br>
              <a:rPr lang="fr-FR" sz="3200" smtClean="0"/>
            </a:br>
            <a:r>
              <a:rPr lang="fr-FR" sz="3200" smtClean="0"/>
              <a:t/>
            </a:r>
            <a:br>
              <a:rPr lang="fr-FR" sz="3200" smtClean="0"/>
            </a:br>
            <a:r>
              <a:rPr lang="fr-FR" sz="3200" smtClean="0"/>
              <a:t>- l’étudiant (art. 58 et suivants)</a:t>
            </a:r>
            <a:br>
              <a:rPr lang="fr-FR" sz="3200" smtClean="0"/>
            </a:br>
            <a:r>
              <a:rPr lang="fr-FR" sz="3200" smtClean="0"/>
              <a:t/>
            </a:r>
            <a:br>
              <a:rPr lang="fr-FR" sz="3200" smtClean="0"/>
            </a:br>
            <a:r>
              <a:rPr lang="fr-FR" sz="3200" smtClean="0"/>
              <a:t>- la personne qui satisfait aux conditions de l’AR du 07/08/95 (conditions à remplir quand on veut revenir après une absence du territoire de plus d’un 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3"/>
          <p:cNvSpPr>
            <a:spLocks noGrp="1"/>
          </p:cNvSpPr>
          <p:nvPr>
            <p:ph idx="1"/>
          </p:nvPr>
        </p:nvSpPr>
        <p:spPr>
          <a:xfrm>
            <a:off x="457200" y="908050"/>
            <a:ext cx="8229600" cy="5218113"/>
          </a:xfrm>
        </p:spPr>
        <p:txBody>
          <a:bodyPr/>
          <a:lstStyle/>
          <a:p>
            <a:pPr>
              <a:buFontTx/>
              <a:buChar char="-"/>
            </a:pPr>
            <a:r>
              <a:rPr lang="fr-FR" smtClean="0"/>
              <a:t>le membre de famille d’un étranger en séjour limité ou illimité en Belgique (art. 10 ou 10bis)</a:t>
            </a:r>
          </a:p>
          <a:p>
            <a:pPr>
              <a:buFontTx/>
              <a:buNone/>
            </a:pPr>
            <a:endParaRPr lang="fr-FR" u="sng" smtClean="0"/>
          </a:p>
          <a:p>
            <a:pPr>
              <a:buFontTx/>
              <a:buNone/>
            </a:pPr>
            <a:r>
              <a:rPr lang="fr-FR" u="sng" smtClean="0"/>
              <a:t>Attention</a:t>
            </a:r>
            <a:r>
              <a:rPr lang="fr-FR" smtClean="0"/>
              <a:t> dans ce cas pour les conjoints : passage du court séjour au RF possible </a:t>
            </a:r>
            <a:r>
              <a:rPr lang="fr-FR" b="1" smtClean="0"/>
              <a:t>uniquement</a:t>
            </a:r>
            <a:r>
              <a:rPr lang="fr-FR" smtClean="0"/>
              <a:t> si visa en vue de mariage ou de cohabitation légale</a:t>
            </a:r>
            <a:endParaRPr lang="fr-BE"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457200" y="765175"/>
            <a:ext cx="8229600" cy="652463"/>
          </a:xfrm>
        </p:spPr>
        <p:txBody>
          <a:bodyPr/>
          <a:lstStyle/>
          <a:p>
            <a:pPr algn="l" eaLnBrk="1" hangingPunct="1"/>
            <a:r>
              <a:rPr lang="fr-FR" sz="4000" smtClean="0"/>
              <a:t/>
            </a:r>
            <a:br>
              <a:rPr lang="fr-FR" sz="4000" smtClean="0"/>
            </a:br>
            <a:r>
              <a:rPr lang="fr-FR" sz="4000" smtClean="0"/>
              <a:t/>
            </a:r>
            <a:br>
              <a:rPr lang="fr-FR" sz="4000" smtClean="0"/>
            </a:br>
            <a:r>
              <a:rPr lang="fr-FR" sz="4000" smtClean="0"/>
              <a:t/>
            </a:r>
            <a:br>
              <a:rPr lang="fr-FR" sz="4000" smtClean="0"/>
            </a:br>
            <a:r>
              <a:rPr lang="fr-FR" sz="2800" smtClean="0"/>
              <a:t/>
            </a:r>
            <a:br>
              <a:rPr lang="fr-FR" sz="2800" smtClean="0"/>
            </a:br>
            <a:r>
              <a:rPr lang="fr-FR" sz="2800" smtClean="0"/>
              <a:t/>
            </a:r>
            <a:br>
              <a:rPr lang="fr-FR" sz="2800" smtClean="0"/>
            </a:br>
            <a:r>
              <a:rPr lang="fr-FR" sz="2800" smtClean="0"/>
              <a:t>Sont en pratique </a:t>
            </a:r>
            <a:r>
              <a:rPr lang="fr-FR" sz="2800" b="1" smtClean="0"/>
              <a:t>exclus</a:t>
            </a:r>
            <a:r>
              <a:rPr lang="fr-FR" sz="2800" smtClean="0"/>
              <a:t> :</a:t>
            </a:r>
            <a:br>
              <a:rPr lang="fr-FR" sz="2800" smtClean="0"/>
            </a:br>
            <a:r>
              <a:rPr lang="fr-FR" sz="2800" smtClean="0"/>
              <a:t/>
            </a:r>
            <a:br>
              <a:rPr lang="fr-FR" sz="2800" smtClean="0"/>
            </a:br>
            <a:r>
              <a:rPr lang="fr-FR" sz="2800" smtClean="0"/>
              <a:t/>
            </a:r>
            <a:br>
              <a:rPr lang="fr-FR" sz="2800" smtClean="0"/>
            </a:br>
            <a:r>
              <a:rPr lang="fr-FR" sz="2800" smtClean="0"/>
              <a:t>- le demandeur d’asile en cours de procédure</a:t>
            </a:r>
            <a:br>
              <a:rPr lang="fr-FR" sz="2800" smtClean="0"/>
            </a:br>
            <a:r>
              <a:rPr lang="fr-FR" sz="2800" smtClean="0"/>
              <a:t/>
            </a:r>
            <a:br>
              <a:rPr lang="fr-FR" sz="2800" smtClean="0"/>
            </a:br>
            <a:r>
              <a:rPr lang="fr-FR" sz="2800" smtClean="0"/>
              <a:t>- les personnes en possession d’une annexe 35</a:t>
            </a:r>
            <a:br>
              <a:rPr lang="fr-FR" sz="2800" smtClean="0"/>
            </a:br>
            <a:r>
              <a:rPr lang="fr-FR" sz="2800" smtClean="0"/>
              <a:t/>
            </a:r>
            <a:br>
              <a:rPr lang="fr-FR" sz="2800" smtClean="0"/>
            </a:br>
            <a:r>
              <a:rPr lang="fr-FR" sz="2800" smtClean="0"/>
              <a:t>- les personnes qui ont une demande 9ter recevable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pPr algn="l" eaLnBrk="1" hangingPunct="1"/>
            <a:r>
              <a:rPr lang="fr-BE" sz="3600" u="sng" smtClean="0"/>
              <a:t>Procédure</a:t>
            </a:r>
            <a:r>
              <a:rPr lang="fr-BE" sz="3600" smtClean="0"/>
              <a:t> (sauf RF)</a:t>
            </a:r>
            <a:endParaRPr lang="fr-BE" smtClean="0"/>
          </a:p>
        </p:txBody>
      </p:sp>
      <p:sp>
        <p:nvSpPr>
          <p:cNvPr id="10243" name="Espace réservé du contenu 2"/>
          <p:cNvSpPr>
            <a:spLocks noGrp="1"/>
          </p:cNvSpPr>
          <p:nvPr>
            <p:ph idx="1"/>
          </p:nvPr>
        </p:nvSpPr>
        <p:spPr>
          <a:xfrm>
            <a:off x="457200" y="1412875"/>
            <a:ext cx="8229600" cy="4713288"/>
          </a:xfrm>
        </p:spPr>
        <p:txBody>
          <a:bodyPr/>
          <a:lstStyle/>
          <a:p>
            <a:pPr eaLnBrk="1" hangingPunct="1">
              <a:buFontTx/>
              <a:buNone/>
            </a:pPr>
            <a:r>
              <a:rPr lang="fr-BE" smtClean="0"/>
              <a:t>Demande à l’AC avec éléments requis</a:t>
            </a:r>
          </a:p>
          <a:p>
            <a:pPr eaLnBrk="1" hangingPunct="1">
              <a:buFontTx/>
              <a:buNone/>
            </a:pPr>
            <a:r>
              <a:rPr lang="fr-BE" smtClean="0"/>
              <a:t>Si incomplet : NPC (annexe 40)</a:t>
            </a:r>
          </a:p>
          <a:p>
            <a:pPr eaLnBrk="1" hangingPunct="1">
              <a:buFontTx/>
              <a:buNone/>
            </a:pPr>
            <a:r>
              <a:rPr lang="fr-BE" smtClean="0"/>
              <a:t>Si complet : contrôle de résidence</a:t>
            </a:r>
          </a:p>
          <a:p>
            <a:pPr eaLnBrk="1" hangingPunct="1"/>
            <a:r>
              <a:rPr lang="fr-BE" smtClean="0"/>
              <a:t>Si négatif : NPC (annexe 40)</a:t>
            </a:r>
          </a:p>
          <a:p>
            <a:pPr eaLnBrk="1" hangingPunct="1"/>
            <a:r>
              <a:rPr lang="fr-BE" smtClean="0"/>
              <a:t>Si positif :</a:t>
            </a:r>
          </a:p>
          <a:p>
            <a:pPr eaLnBrk="1" hangingPunct="1">
              <a:buFontTx/>
              <a:buNone/>
            </a:pPr>
            <a:r>
              <a:rPr lang="fr-BE" smtClean="0"/>
              <a:t>- travail : CIRE (carte A) délivrée par l’AC</a:t>
            </a:r>
          </a:p>
          <a:p>
            <a:pPr eaLnBrk="1" hangingPunct="1">
              <a:buFontTx/>
              <a:buNone/>
            </a:pPr>
            <a:r>
              <a:rPr lang="fr-BE" smtClean="0"/>
              <a:t>- Autres cas : accusé de réception (an. 1) + transmis à l’OE : CIRE/ annexe 13</a:t>
            </a:r>
          </a:p>
          <a:p>
            <a:pPr eaLnBrk="1" hangingPunct="1"/>
            <a:endParaRPr lang="fr-BE" smtClean="0"/>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TotalTime>
  <Words>1017</Words>
  <Application>Microsoft Office PowerPoint</Application>
  <PresentationFormat>Affichage à l'écran (4:3)</PresentationFormat>
  <Paragraphs>128</Paragraphs>
  <Slides>41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41</vt:i4>
      </vt:variant>
    </vt:vector>
  </HeadingPairs>
  <TitlesOfParts>
    <vt:vector size="45" baseType="lpstr">
      <vt:lpstr>Arial</vt:lpstr>
      <vt:lpstr>Calibri</vt:lpstr>
      <vt:lpstr>Verdana</vt:lpstr>
      <vt:lpstr>Modèle par défaut</vt:lpstr>
      <vt:lpstr>CYCLE DE FORMATION EN DROIT DES ETRANGERS </vt:lpstr>
      <vt:lpstr>        REFERENCES LEGALES  - Loi du 15.12.1980 sur l’entrée, le séjour, l’établissement et l’éloignement des étrangers  - Arrêté Royal du 08 octobre 1981 sur l’accès au territoire, le séjour, l’établissement et l’éloignement des étrangers  - Arrêté Royal du 17 mai 2007 (procédure 9ter)  </vt:lpstr>
      <vt:lpstr>         Principe de l’autorisation préalable  - Dans Chapitre III : séjour de plus  de 3 mois - Article 9 : règle générale : la demande doit être introduite à partir du poste diplomatique ou consulaire dans le pays d’origine ou le pays de résidence sauf exceptions prévues par un Traité international, une loi ou un arrêté royal</vt:lpstr>
      <vt:lpstr>          Trois exceptions à cette règle :  - Changement de statut (art. 25/2 et suiv. de l’AR du 08/10/81)  - Circonstances exceptionnelles (art. 9bis L. 15/12/80)  - Maladie grave (art. 9ter L. 15/12/80)</vt:lpstr>
      <vt:lpstr>             1. Changement de statut   Pour l’étranger déjà admis ou autorisé à séjourner en B pour trois mois au maximum selon le titre I, chapitre II de la loi, ou pour plus de trois mois ET qui démontre que : - soit, a un permis de travail B, une carte professionnelle ou une attestation délivrée par le service public compétent pour l’exempter de cette obligation - soit, réunit les conditions fixées par la loi ou un AR, afin d’être autorisé au séjour de plus de 3 mois en B. à un autre titre</vt:lpstr>
      <vt:lpstr>             Exemples :  - le chercheur (art. 61/10 et suivants)  - l’étudiant (art. 58 et suivants)  - la personne qui satisfait aux conditions de l’AR du 07/08/95 (conditions à remplir quand on veut revenir après une absence du territoire de plus d’un an)</vt:lpstr>
      <vt:lpstr>Diapositive 7</vt:lpstr>
      <vt:lpstr>     Sont en pratique exclus :   - le demandeur d’asile en cours de procédure  - les personnes en possession d’une annexe 35  - les personnes qui ont une demande 9ter recevable</vt:lpstr>
      <vt:lpstr>Procédure (sauf RF)</vt:lpstr>
      <vt:lpstr>        2. Circonstances exceptionnelles (art. 9 bis)  - si circonstances exceptionnelles - ET si pièce d’identité  l’autorisation de séjour peut être demandée auprès du bourgmestre de la commune de résidence qui transmettra au Ministre ou à son délégué  Si le Ministre ou son délégué accorde l’autorisation de séjour, elle sera délivrée en B.  Pouvoir discrétionnaire du Ministre</vt:lpstr>
      <vt:lpstr>        Dispensée de document d’identité si  - la personne est toujours en procédure d’asile ou  - démontre valablement son impossibilité de se procurer en Belgique le document d’identité requis  Selon circulaire du 21/06/2007, pièce d’identité = passeport international reconnu ou titre de voyage équivalent ou carte d’identité nationale Il n’est pas exigé que ces documents soient en cours de validité</vt:lpstr>
      <vt:lpstr>      Circonstances exceptionnelles :  La loi précise les éléments qui ne pourront pas être retenus :  - éléments déjà invoqués dans une dde d’asile et rejetés (sauf si rejetés parce que étrangers à l’asile) - éléments qui auraient dû être invoqués dans la dde d’asile si connus avant la fin de la procédure - éléments déjà invoqués dans une autre dde d’autorisation de séjour    - éléments invoqués dans une dde 9ter</vt:lpstr>
      <vt:lpstr>      Définition au cas par cas par la jurisprudence + circulaires  . Condition de recevabilité (règle de procédure) : raisons rendant impossible ou particulièrement difficile d’introduire demande à partir du pays d’origine  . Se confondent aux motifs de fond : raisons qui justifient une autorisation de séjour de plus de trois mois en B.</vt:lpstr>
      <vt:lpstr>         Procédure  Lettre recommandée au Bourgmestre de résidence La demande 9bis doit contenir : . Données de demandeur, dont résidence effective . Election de domicile  . Copie du document d’identité ou justificatif si pas; . Numéro OE; . Exposé des circonstances exceptionnelles . Motifs de fond + toutes les pièces étayant la demande NB : durant la procédure d’asile ou dans les 6 mois qui suivent la fin de la procédure, la demande doit être introduite dans la langue de la procédure</vt:lpstr>
      <vt:lpstr>      - Contrôle de résidence : . si négatif : NPC ( annexe 2 circ.) . si positif : accusé de réception (annexe 3 circ.) et envoi OE - Décision de l’OE : . Irrecevable . Recevable mais non fondé . Fondé Attention : l’introduction d’une demande de séjour sur base de l’article 9bis ne modifie en rien la situation de séjour de l’intéressé Toute décision de refus de séjour peut faire l’objet d’un recours au CCE endéans les 30 jours de la notification</vt:lpstr>
      <vt:lpstr>Instruction du 19/07/2009 relative à l’application de l’ancien article 9.3 et de l’article 9bis de la loi sur les étrangers </vt:lpstr>
      <vt:lpstr>Instruction 19/07/2009</vt:lpstr>
      <vt:lpstr>Instruction 19/07/2009</vt:lpstr>
      <vt:lpstr>Diapositive 19</vt:lpstr>
      <vt:lpstr>Diapositive 20</vt:lpstr>
      <vt:lpstr>Diapositive 21</vt:lpstr>
      <vt:lpstr>Diapositive 22</vt:lpstr>
      <vt:lpstr>Diapositive 23</vt:lpstr>
      <vt:lpstr>2.3. Les membres de famille d’un citoyen de l’UE qui ne tombent pas sous le champ d’application du regroupement familial (article 40 de la loi) mais dont le séjour doit être facilité en application de la directive europ. 2004/38, à savoir, les membres de famille, quelle que soit leur nationalité, qui sont à charge du citoyen de l’UE dans le pays d’origine ou qui habitaient avec lui, ou qui pour des raisons de santé graves, nécessitent des soins personnels de la part du citoyen de l’UE;     </vt:lpstr>
      <vt:lpstr>     2.4. L’étranger qui a été autorisé ou admis à un séjour illimité en Belgique lorsqu’il était mineur et qui est retourné dans son pays d’origine, sous la contrainte ou pas, et qui ne peut invoquer un droit de retour tel que prévu par la loi et les AR, pour autant qu’il puisse apporter les preuves de cette situation;</vt:lpstr>
      <vt:lpstr>          2.5. Les époux qui ont une nationalité différente et qui sont originaires de pays qui n’acceptent pas ce type de regroupement familial et dont l’éloignement vers leurs pays d’origine respectifs, entraînerait l’éclatement de la cellule familiale, surtout lorsqu’ils ont un enfant commun;   2.6. Les étrangers qui ont une pension ou une pension d’invalidité accordée par l’état belge mais qui ont perdu leur droit au séjour en Belgique suite à leur retour dans le pays d’origine;</vt:lpstr>
      <vt:lpstr>          2.7. Les familles avec des enfants scolarisés dont la procédure d’asile est clôturée ou pendante, à condition que : - elles puissent justifier d’un séjour ininterrompu d’au moins  5 ans et - qu’elles aient introduit une demande d’asile avant le 01/06/2007 et - que l’examen de cette demande par les instances d’asile (OE, CGRA, CPRR) ait au moins duré 1 an et - les enfants scolarisés fréquentent  l’école depuis au moins le 01/09/2007</vt:lpstr>
      <vt:lpstr>            2.8. Pour les demandes introduites entre le  15 septembre et le 15 décembre 09, (critères temporaires)  L’étranger avec un ancrage local durable en Belgique entrera également en considération. Cette situation concerne l’étranger qui a établi en Belgique le centre de ses intérêts affectifs, sociaux et économiques. L’existence d’un ancrage local durable est une question factuelle qui fait l’objet d’un examen soumis à l’appréciation souveraine du ministre ou de son délégué.</vt:lpstr>
      <vt:lpstr>            Entrent en considération les étrangers suivants :  A. L’étranger qui,  - préalablement à sa demande, a un séjour ininterrompu d’au moins 5 ans en Belgique et, - qui avant le 18/03/2008 a   - soit séjourné légalement en    Belgique (sauf séjour touristique)   - soit effectué des tentatives    crédibles pour obtenir un séjour   légal en B. </vt:lpstr>
      <vt:lpstr>             B. L’étranger qui préalablement à sa demande a un séjour ininterrompu en B depuis avant le 31/03/2007 et qui produit une copie d’un contrat de travail  - soit à durée déterminée d’au - 1 an  - soit à durée indéterminée prévoyant un salaire équivalent au moins au salaire minimum garanti  Il s’agira d’un contrat de travail sous permis de travail B </vt:lpstr>
      <vt:lpstr>        Exclusion  Instruction pas applicable   - aux personnes constituant un danger actuel pour l’ordre public ou la sécurité nationale  - aux personnes ayant tenté de manière manifeste de tromper les pouvoirs publics belges ou ayant commis une fraude</vt:lpstr>
      <vt:lpstr>     Type de séjour accordé :  Pour l’ensemble des critères, le séjour qui sera accordé, sera un séjour à durée illimitée (carte électronique B) sauf  pour les personnes dont le séjour sera régularisé sur base du critère 2.8.B. (travail).  Elles recevront un séjour limité d’un an (carte électronique A)</vt:lpstr>
      <vt:lpstr>Diapositive 33</vt:lpstr>
      <vt:lpstr>            3. La maladie grave (art. 9ter) - si l’étranger séjourne en B. et démontre son identité et - s’il souffre d’une maladie dans un état tel qu’elle entraîne un risque réel pour sa vie et son intégrité physique ou un risque réel de traitement inhumain et dégradant lorsqu’il n’existe aucun traitement adéquat dans son pays d’origine ou dans le pays où il séjourne  Il doit transmettre tous les renseignements utiles concernant sa maladie et les possibilités de traitement au pays.  </vt:lpstr>
      <vt:lpstr>Procédure</vt:lpstr>
      <vt:lpstr>Diapositive 36</vt:lpstr>
      <vt:lpstr>       Preuve de l’identité        </vt:lpstr>
      <vt:lpstr>      </vt:lpstr>
      <vt:lpstr>Eléments médicaux</vt:lpstr>
      <vt:lpstr>Diapositive 40</vt:lpstr>
      <vt:lpstr>       Exclusions  Il existe ici des motifs d’exclusion. Ils sont identiques à ceux qui existent pour la Protection Subsidiaire, à savoir, s’il y a des motifs sérieux de considérer que : - la personne a commis un crime contre la paix, un crime de guerre ou un crime contre l’humanité - la personne qui s’est rendue coupable d’agissements contraires aux buts et principes des N.U. - la personne qui a commis un crime grave</vt:lpstr>
    </vt:vector>
  </TitlesOfParts>
  <Company>CINL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ADDE</dc:title>
  <dc:creator>Danielle</dc:creator>
  <cp:lastModifiedBy>Gaëlle</cp:lastModifiedBy>
  <cp:revision>91</cp:revision>
  <dcterms:created xsi:type="dcterms:W3CDTF">2009-10-14T16:04:43Z</dcterms:created>
  <dcterms:modified xsi:type="dcterms:W3CDTF">2011-10-20T15:21:32Z</dcterms:modified>
</cp:coreProperties>
</file>