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handoutMasterIdLst>
    <p:handoutMasterId r:id="rId37"/>
  </p:handoutMasterIdLst>
  <p:sldIdLst>
    <p:sldId id="256" r:id="rId2"/>
    <p:sldId id="260" r:id="rId3"/>
    <p:sldId id="257" r:id="rId4"/>
    <p:sldId id="284" r:id="rId5"/>
    <p:sldId id="258" r:id="rId6"/>
    <p:sldId id="259" r:id="rId7"/>
    <p:sldId id="261" r:id="rId8"/>
    <p:sldId id="262" r:id="rId9"/>
    <p:sldId id="282" r:id="rId10"/>
    <p:sldId id="263" r:id="rId11"/>
    <p:sldId id="293" r:id="rId12"/>
    <p:sldId id="264" r:id="rId13"/>
    <p:sldId id="265" r:id="rId14"/>
    <p:sldId id="271" r:id="rId15"/>
    <p:sldId id="285" r:id="rId16"/>
    <p:sldId id="286" r:id="rId17"/>
    <p:sldId id="287" r:id="rId18"/>
    <p:sldId id="290" r:id="rId19"/>
    <p:sldId id="288" r:id="rId20"/>
    <p:sldId id="266" r:id="rId21"/>
    <p:sldId id="269" r:id="rId22"/>
    <p:sldId id="292" r:id="rId23"/>
    <p:sldId id="267" r:id="rId24"/>
    <p:sldId id="270" r:id="rId25"/>
    <p:sldId id="272" r:id="rId26"/>
    <p:sldId id="273" r:id="rId27"/>
    <p:sldId id="274" r:id="rId28"/>
    <p:sldId id="275" r:id="rId29"/>
    <p:sldId id="276" r:id="rId30"/>
    <p:sldId id="278" r:id="rId31"/>
    <p:sldId id="291" r:id="rId32"/>
    <p:sldId id="279" r:id="rId33"/>
    <p:sldId id="281" r:id="rId34"/>
    <p:sldId id="280" r:id="rId35"/>
    <p:sldId id="289"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4" d="100"/>
          <a:sy n="94" d="100"/>
        </p:scale>
        <p:origin x="-1072" y="6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DB2064-0096-B140-8374-4790AFEEC66B}" type="datetimeFigureOut">
              <a:rPr lang="en-US" smtClean="0"/>
              <a:t>6/14/12</a:t>
            </a:fld>
            <a:endParaRPr lang="fr-F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206B91-F1FA-4A48-97CE-098E2F4BDBB3}" type="slidenum">
              <a:rPr lang="fr-FR" smtClean="0"/>
              <a:t>‹#›</a:t>
            </a:fld>
            <a:endParaRPr lang="fr-FR"/>
          </a:p>
        </p:txBody>
      </p:sp>
    </p:spTree>
    <p:extLst>
      <p:ext uri="{BB962C8B-B14F-4D97-AF65-F5344CB8AC3E}">
        <p14:creationId xmlns:p14="http://schemas.microsoft.com/office/powerpoint/2010/main" val="5114247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tr-TR"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tr-TR"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tr-TR"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04FB3C91-9BBE-A84E-B7C9-A2218423E967}" type="datetimeFigureOut">
              <a:rPr lang="en-US" smtClean="0"/>
              <a:t>6/14/12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tr-TR"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tr-TR"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tr-TR"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tr-TR"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tr-TR"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tr-TR"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tr-TR"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tr-TR"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tr-TR"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tr-TR"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4FB3C91-9BBE-A84E-B7C9-A2218423E967}" type="datetimeFigureOut">
              <a:rPr lang="en-US" smtClean="0"/>
              <a:t>6/14/12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04FB3C91-9BBE-A84E-B7C9-A2218423E967}" type="datetimeFigureOut">
              <a:rPr lang="en-US" smtClean="0"/>
              <a:t>6/14/12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04FB3C91-9BBE-A84E-B7C9-A2218423E967}" type="datetimeFigureOut">
              <a:rPr lang="en-US" smtClean="0"/>
              <a:t>6/14/12</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B65BED8A-B4BB-2F4E-8DDD-928E71187809}"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04FB3C91-9BBE-A84E-B7C9-A2218423E967}" type="datetimeFigureOut">
              <a:rPr lang="en-US" smtClean="0"/>
              <a:t>6/14/12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FB3C91-9BBE-A84E-B7C9-A2218423E967}" type="datetimeFigureOut">
              <a:rPr lang="en-US" smtClean="0"/>
              <a:t>6/14/12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tr-TR"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04FB3C91-9BBE-A84E-B7C9-A2218423E967}" type="datetimeFigureOut">
              <a:rPr lang="en-US" smtClean="0"/>
              <a:t>6/14/12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BED8A-B4BB-2F4E-8DDD-928E7118780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tr-TR"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04FB3C91-9BBE-A84E-B7C9-A2218423E967}" type="datetimeFigureOut">
              <a:rPr lang="en-US" smtClean="0"/>
              <a:t>6/14/12</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B65BED8A-B4BB-2F4E-8DDD-928E71187809}"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zbbaysal@istanbul.edu.t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81094"/>
            <a:ext cx="8915400" cy="2554049"/>
          </a:xfrm>
        </p:spPr>
        <p:txBody>
          <a:bodyPr>
            <a:normAutofit/>
          </a:bodyPr>
          <a:lstStyle/>
          <a:p>
            <a:r>
              <a:rPr lang="en-US" dirty="0" smtClean="0"/>
              <a:t>IMMIGRATION ET PATRIMOINE</a:t>
            </a:r>
            <a:br>
              <a:rPr lang="en-US" dirty="0" smtClean="0"/>
            </a:br>
            <a:r>
              <a:rPr lang="en-US" sz="2800" cap="small" dirty="0" smtClean="0"/>
              <a:t>Panorama </a:t>
            </a:r>
            <a:r>
              <a:rPr lang="en-US" sz="2800" cap="small" dirty="0" err="1"/>
              <a:t>sur</a:t>
            </a:r>
            <a:r>
              <a:rPr lang="en-US" sz="2800" cap="small" dirty="0"/>
              <a:t> la liquidation d’un </a:t>
            </a:r>
            <a:r>
              <a:rPr lang="en-US" sz="2800" cap="small" dirty="0" err="1"/>
              <a:t>patrimoine</a:t>
            </a:r>
            <a:r>
              <a:rPr lang="en-US" sz="2800" cap="small" dirty="0"/>
              <a:t> familial en </a:t>
            </a:r>
            <a:r>
              <a:rPr lang="en-US" sz="2800" cap="small" dirty="0" err="1"/>
              <a:t>droit</a:t>
            </a:r>
            <a:r>
              <a:rPr lang="en-US" sz="2800" cap="small" dirty="0"/>
              <a:t> </a:t>
            </a:r>
            <a:r>
              <a:rPr lang="en-US" sz="2800" cap="small" dirty="0" err="1"/>
              <a:t>turc</a:t>
            </a:r>
            <a:r>
              <a:rPr lang="en-US" sz="2800" cap="small" dirty="0"/>
              <a:t> : aspects de régimes </a:t>
            </a:r>
            <a:r>
              <a:rPr lang="en-US" sz="2800" cap="small" dirty="0" err="1"/>
              <a:t>matrimoniaux</a:t>
            </a:r>
            <a:r>
              <a:rPr lang="en-US" sz="2800" cap="small" dirty="0"/>
              <a:t> et de succession</a:t>
            </a:r>
            <a:endParaRPr lang="en-US" sz="2800" dirty="0"/>
          </a:p>
        </p:txBody>
      </p:sp>
      <p:sp>
        <p:nvSpPr>
          <p:cNvPr id="3" name="Subtitle 2"/>
          <p:cNvSpPr>
            <a:spLocks noGrp="1"/>
          </p:cNvSpPr>
          <p:nvPr>
            <p:ph type="subTitle" idx="1"/>
          </p:nvPr>
        </p:nvSpPr>
        <p:spPr>
          <a:xfrm rot="10800000" flipV="1">
            <a:off x="743265" y="3829511"/>
            <a:ext cx="8001000" cy="2694127"/>
          </a:xfrm>
        </p:spPr>
        <p:txBody>
          <a:bodyPr>
            <a:normAutofit fontScale="25000" lnSpcReduction="20000"/>
          </a:bodyPr>
          <a:lstStyle/>
          <a:p>
            <a:pPr algn="r"/>
            <a:endParaRPr lang="en-US" dirty="0"/>
          </a:p>
          <a:p>
            <a:pPr algn="r"/>
            <a:r>
              <a:rPr lang="en-US" sz="9600" dirty="0" smtClean="0"/>
              <a:t>Dr. Başak Baysal</a:t>
            </a:r>
          </a:p>
          <a:p>
            <a:pPr algn="r">
              <a:lnSpc>
                <a:spcPct val="70000"/>
              </a:lnSpc>
            </a:pPr>
            <a:r>
              <a:rPr lang="en-US" sz="9600" dirty="0" err="1" smtClean="0"/>
              <a:t>Professeure</a:t>
            </a:r>
            <a:r>
              <a:rPr lang="en-US" sz="9600" dirty="0" smtClean="0"/>
              <a:t> </a:t>
            </a:r>
            <a:r>
              <a:rPr lang="en-US" sz="9600" dirty="0" err="1" smtClean="0"/>
              <a:t>assistante</a:t>
            </a:r>
            <a:endParaRPr lang="en-US" sz="9600" dirty="0" smtClean="0"/>
          </a:p>
          <a:p>
            <a:pPr algn="r">
              <a:lnSpc>
                <a:spcPct val="70000"/>
              </a:lnSpc>
            </a:pPr>
            <a:r>
              <a:rPr lang="en-US" sz="9600" dirty="0" err="1" smtClean="0"/>
              <a:t>Université</a:t>
            </a:r>
            <a:r>
              <a:rPr lang="en-US" sz="9600" dirty="0" smtClean="0"/>
              <a:t> </a:t>
            </a:r>
            <a:r>
              <a:rPr lang="en-US" sz="9600" dirty="0" err="1" smtClean="0"/>
              <a:t>d’Istanbul-Faculté</a:t>
            </a:r>
            <a:r>
              <a:rPr lang="en-US" sz="9600" dirty="0" smtClean="0"/>
              <a:t> de </a:t>
            </a:r>
            <a:r>
              <a:rPr lang="en-US" sz="9600" dirty="0" err="1" smtClean="0"/>
              <a:t>droit</a:t>
            </a:r>
            <a:r>
              <a:rPr lang="en-US" sz="9600" dirty="0" smtClean="0"/>
              <a:t> </a:t>
            </a:r>
          </a:p>
          <a:p>
            <a:pPr algn="r"/>
            <a:r>
              <a:rPr lang="en-US" sz="9600" dirty="0" err="1" smtClean="0"/>
              <a:t>zbbaysal@istanbul.edu.tr</a:t>
            </a:r>
            <a:endParaRPr lang="en-US" sz="9600" dirty="0" smtClean="0"/>
          </a:p>
          <a:p>
            <a:pPr algn="r"/>
            <a:r>
              <a:rPr lang="en-US" sz="9600" dirty="0" smtClean="0"/>
              <a:t> </a:t>
            </a:r>
            <a:endParaRPr lang="en-US" sz="9600" dirty="0"/>
          </a:p>
        </p:txBody>
      </p:sp>
      <p:sp>
        <p:nvSpPr>
          <p:cNvPr id="4" name="TextBox 3"/>
          <p:cNvSpPr txBox="1"/>
          <p:nvPr/>
        </p:nvSpPr>
        <p:spPr>
          <a:xfrm>
            <a:off x="4598456" y="4021949"/>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65889109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FR" dirty="0"/>
              <a:t>Les présomptions </a:t>
            </a:r>
            <a:r>
              <a:rPr lang="en-US" dirty="0"/>
              <a:t/>
            </a:r>
            <a:br>
              <a:rPr lang="en-US" dirty="0"/>
            </a:br>
            <a:endParaRPr lang="fr-FR" dirty="0"/>
          </a:p>
        </p:txBody>
      </p:sp>
      <p:sp>
        <p:nvSpPr>
          <p:cNvPr id="3" name="Content Placeholder 2"/>
          <p:cNvSpPr>
            <a:spLocks noGrp="1"/>
          </p:cNvSpPr>
          <p:nvPr>
            <p:ph idx="1"/>
          </p:nvPr>
        </p:nvSpPr>
        <p:spPr/>
        <p:txBody>
          <a:bodyPr>
            <a:normAutofit fontScale="85000" lnSpcReduction="20000"/>
          </a:bodyPr>
          <a:lstStyle/>
          <a:p>
            <a:r>
              <a:rPr lang="fr-FR" dirty="0" smtClean="0"/>
              <a:t>La présomption de propriété (CCT art. 222/I)</a:t>
            </a:r>
          </a:p>
          <a:p>
            <a:r>
              <a:rPr lang="fr-FR" dirty="0" smtClean="0"/>
              <a:t>La </a:t>
            </a:r>
            <a:r>
              <a:rPr lang="fr-FR" dirty="0"/>
              <a:t>présomption de copropriété </a:t>
            </a:r>
            <a:r>
              <a:rPr lang="fr-FR" dirty="0" smtClean="0"/>
              <a:t>(CCT art. 222/II)</a:t>
            </a:r>
            <a:endParaRPr lang="en-US" dirty="0"/>
          </a:p>
          <a:p>
            <a:r>
              <a:rPr lang="fr-FR" dirty="0"/>
              <a:t>La présomption en faveur des </a:t>
            </a:r>
            <a:r>
              <a:rPr lang="fr-FR" dirty="0" err="1"/>
              <a:t>acquets</a:t>
            </a:r>
            <a:r>
              <a:rPr lang="fr-FR" dirty="0"/>
              <a:t> </a:t>
            </a:r>
            <a:r>
              <a:rPr lang="fr-FR" dirty="0" smtClean="0"/>
              <a:t>(CCT art. 222/III)</a:t>
            </a:r>
            <a:endParaRPr lang="en-US" dirty="0"/>
          </a:p>
          <a:p>
            <a:pPr marL="0" indent="0">
              <a:buNone/>
            </a:pPr>
            <a:r>
              <a:rPr lang="en-US" dirty="0" smtClean="0"/>
              <a:t>Art. 222 </a:t>
            </a:r>
          </a:p>
          <a:p>
            <a:pPr marL="0" indent="0">
              <a:buNone/>
            </a:pPr>
            <a:r>
              <a:rPr lang="en-US" dirty="0" err="1" smtClean="0"/>
              <a:t>Quiconque</a:t>
            </a:r>
            <a:r>
              <a:rPr lang="en-US" dirty="0" smtClean="0"/>
              <a:t> </a:t>
            </a:r>
            <a:r>
              <a:rPr lang="en-US" dirty="0" err="1"/>
              <a:t>allègue</a:t>
            </a:r>
            <a:r>
              <a:rPr lang="en-US" dirty="0"/>
              <a:t> </a:t>
            </a:r>
            <a:r>
              <a:rPr lang="en-US" dirty="0" err="1"/>
              <a:t>qu’un</a:t>
            </a:r>
            <a:r>
              <a:rPr lang="en-US" dirty="0"/>
              <a:t> </a:t>
            </a:r>
            <a:r>
              <a:rPr lang="en-US" dirty="0" err="1"/>
              <a:t>bien</a:t>
            </a:r>
            <a:r>
              <a:rPr lang="en-US" dirty="0"/>
              <a:t> </a:t>
            </a:r>
            <a:r>
              <a:rPr lang="en-US" dirty="0" err="1"/>
              <a:t>appartient</a:t>
            </a:r>
            <a:r>
              <a:rPr lang="en-US" dirty="0"/>
              <a:t> à </a:t>
            </a:r>
            <a:r>
              <a:rPr lang="en-US" dirty="0" err="1"/>
              <a:t>l’un</a:t>
            </a:r>
            <a:r>
              <a:rPr lang="en-US" dirty="0"/>
              <a:t> </a:t>
            </a:r>
            <a:r>
              <a:rPr lang="en-US" dirty="0" err="1"/>
              <a:t>ou</a:t>
            </a:r>
            <a:r>
              <a:rPr lang="en-US" dirty="0"/>
              <a:t> à </a:t>
            </a:r>
            <a:r>
              <a:rPr lang="en-US" dirty="0" err="1"/>
              <a:t>l’autre</a:t>
            </a:r>
            <a:r>
              <a:rPr lang="en-US" dirty="0"/>
              <a:t> des </a:t>
            </a:r>
            <a:r>
              <a:rPr lang="en-US" dirty="0" err="1"/>
              <a:t>époux</a:t>
            </a:r>
            <a:r>
              <a:rPr lang="en-US" dirty="0"/>
              <a:t> </a:t>
            </a:r>
            <a:r>
              <a:rPr lang="en-US" dirty="0" err="1"/>
              <a:t>est</a:t>
            </a:r>
            <a:r>
              <a:rPr lang="en-US" dirty="0"/>
              <a:t> </a:t>
            </a:r>
            <a:r>
              <a:rPr lang="en-US" dirty="0" err="1"/>
              <a:t>tenu</a:t>
            </a:r>
            <a:r>
              <a:rPr lang="en-US" dirty="0"/>
              <a:t> </a:t>
            </a:r>
            <a:r>
              <a:rPr lang="en-US" dirty="0" err="1"/>
              <a:t>d’en</a:t>
            </a:r>
            <a:r>
              <a:rPr lang="en-US" dirty="0"/>
              <a:t> </a:t>
            </a:r>
            <a:r>
              <a:rPr lang="en-US" dirty="0" err="1"/>
              <a:t>établir</a:t>
            </a:r>
            <a:r>
              <a:rPr lang="en-US" dirty="0"/>
              <a:t> la </a:t>
            </a:r>
            <a:r>
              <a:rPr lang="en-US" dirty="0" err="1"/>
              <a:t>preuve</a:t>
            </a:r>
            <a:r>
              <a:rPr lang="en-US" dirty="0"/>
              <a:t>. </a:t>
            </a:r>
          </a:p>
          <a:p>
            <a:pPr marL="0" indent="0">
              <a:buNone/>
            </a:pPr>
            <a:r>
              <a:rPr lang="en-US" dirty="0" smtClean="0"/>
              <a:t>A </a:t>
            </a:r>
            <a:r>
              <a:rPr lang="en-US" dirty="0" err="1"/>
              <a:t>défaut</a:t>
            </a:r>
            <a:r>
              <a:rPr lang="en-US" dirty="0"/>
              <a:t> de </a:t>
            </a:r>
            <a:r>
              <a:rPr lang="en-US" dirty="0" err="1"/>
              <a:t>cette</a:t>
            </a:r>
            <a:r>
              <a:rPr lang="en-US" dirty="0"/>
              <a:t> </a:t>
            </a:r>
            <a:r>
              <a:rPr lang="en-US" dirty="0" err="1"/>
              <a:t>preuve</a:t>
            </a:r>
            <a:r>
              <a:rPr lang="en-US" dirty="0"/>
              <a:t>, le </a:t>
            </a:r>
            <a:r>
              <a:rPr lang="en-US" dirty="0" err="1"/>
              <a:t>bien</a:t>
            </a:r>
            <a:r>
              <a:rPr lang="en-US" dirty="0"/>
              <a:t> </a:t>
            </a:r>
            <a:r>
              <a:rPr lang="en-US" dirty="0" err="1"/>
              <a:t>est</a:t>
            </a:r>
            <a:r>
              <a:rPr lang="en-US" dirty="0"/>
              <a:t> </a:t>
            </a:r>
            <a:r>
              <a:rPr lang="en-US" dirty="0" err="1" smtClean="0"/>
              <a:t>présumé</a:t>
            </a:r>
            <a:r>
              <a:rPr lang="en-US" dirty="0" smtClean="0"/>
              <a:t> </a:t>
            </a:r>
            <a:r>
              <a:rPr lang="en-US" dirty="0" err="1"/>
              <a:t>appartenir</a:t>
            </a:r>
            <a:r>
              <a:rPr lang="en-US" dirty="0"/>
              <a:t> en </a:t>
            </a:r>
            <a:r>
              <a:rPr lang="en-US" dirty="0" err="1"/>
              <a:t>copro</a:t>
            </a:r>
            <a:r>
              <a:rPr lang="en-US" dirty="0"/>
              <a:t>- </a:t>
            </a:r>
            <a:r>
              <a:rPr lang="en-US" dirty="0" err="1" smtClean="0"/>
              <a:t>priété</a:t>
            </a:r>
            <a:r>
              <a:rPr lang="en-US" dirty="0" smtClean="0"/>
              <a:t> </a:t>
            </a:r>
            <a:r>
              <a:rPr lang="en-US" dirty="0"/>
              <a:t>aux </a:t>
            </a:r>
            <a:r>
              <a:rPr lang="en-US" dirty="0" err="1"/>
              <a:t>deux</a:t>
            </a:r>
            <a:r>
              <a:rPr lang="en-US" dirty="0"/>
              <a:t> </a:t>
            </a:r>
            <a:r>
              <a:rPr lang="en-US" dirty="0" err="1"/>
              <a:t>époux</a:t>
            </a:r>
            <a:r>
              <a:rPr lang="en-US" dirty="0"/>
              <a:t>. </a:t>
            </a:r>
          </a:p>
          <a:p>
            <a:pPr marL="0" indent="0">
              <a:buNone/>
            </a:pPr>
            <a:r>
              <a:rPr lang="en-US" dirty="0" smtClean="0"/>
              <a:t>Tout </a:t>
            </a:r>
            <a:r>
              <a:rPr lang="en-US" dirty="0" err="1"/>
              <a:t>bien</a:t>
            </a:r>
            <a:r>
              <a:rPr lang="en-US" dirty="0"/>
              <a:t> d’un </a:t>
            </a:r>
            <a:r>
              <a:rPr lang="en-US" dirty="0" err="1"/>
              <a:t>époux</a:t>
            </a:r>
            <a:r>
              <a:rPr lang="en-US" dirty="0"/>
              <a:t> </a:t>
            </a:r>
            <a:r>
              <a:rPr lang="en-US" dirty="0" err="1"/>
              <a:t>est</a:t>
            </a:r>
            <a:r>
              <a:rPr lang="en-US" dirty="0"/>
              <a:t> </a:t>
            </a:r>
            <a:r>
              <a:rPr lang="en-US" dirty="0" err="1" smtClean="0"/>
              <a:t>présum</a:t>
            </a:r>
            <a:r>
              <a:rPr lang="en-US" dirty="0" err="1"/>
              <a:t>é</a:t>
            </a:r>
            <a:r>
              <a:rPr lang="en-US" dirty="0" smtClean="0"/>
              <a:t> </a:t>
            </a:r>
            <a:r>
              <a:rPr lang="en-US" dirty="0" err="1"/>
              <a:t>acquêt</a:t>
            </a:r>
            <a:r>
              <a:rPr lang="en-US" dirty="0"/>
              <a:t>, </a:t>
            </a:r>
            <a:r>
              <a:rPr lang="en-US" dirty="0" err="1"/>
              <a:t>sauf</a:t>
            </a:r>
            <a:r>
              <a:rPr lang="en-US" dirty="0"/>
              <a:t> </a:t>
            </a:r>
            <a:r>
              <a:rPr lang="en-US" dirty="0" err="1"/>
              <a:t>preuve</a:t>
            </a:r>
            <a:r>
              <a:rPr lang="en-US" dirty="0"/>
              <a:t> du contraire. </a:t>
            </a:r>
          </a:p>
          <a:p>
            <a:pPr marL="0" indent="0">
              <a:buNone/>
            </a:pPr>
            <a:endParaRPr lang="fr-FR" dirty="0"/>
          </a:p>
        </p:txBody>
      </p:sp>
    </p:spTree>
    <p:extLst>
      <p:ext uri="{BB962C8B-B14F-4D97-AF65-F5344CB8AC3E}">
        <p14:creationId xmlns:p14="http://schemas.microsoft.com/office/powerpoint/2010/main" val="139499770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lstStyle/>
          <a:p>
            <a:pPr marL="0" indent="0" algn="ctr">
              <a:buNone/>
            </a:pPr>
            <a:r>
              <a:rPr lang="fr-FR" b="1" dirty="0">
                <a:solidFill>
                  <a:srgbClr val="FF0000"/>
                </a:solidFill>
              </a:rPr>
              <a:t>ATTENTION ! Les conjoints soumis au régime légal peuvent décider aussi de constituer des biens propres conventionnels au sens de l’art. 221. </a:t>
            </a:r>
          </a:p>
          <a:p>
            <a:pPr marL="0" indent="0">
              <a:buNone/>
            </a:pPr>
            <a:r>
              <a:rPr lang="fr-FR" dirty="0"/>
              <a:t>CCT art. 221. Par contrat de mariage, les époux peuvent convenir que </a:t>
            </a:r>
            <a:r>
              <a:rPr lang="fr-FR" i="1" dirty="0"/>
              <a:t>des acquêts </a:t>
            </a:r>
            <a:r>
              <a:rPr lang="fr-FR" dirty="0"/>
              <a:t>affectés à l’exercice d’une profession ou à l’exploitation d’une entreprise font partie des biens propres.</a:t>
            </a:r>
          </a:p>
          <a:p>
            <a:pPr marL="0" indent="0">
              <a:buNone/>
            </a:pPr>
            <a:r>
              <a:rPr lang="fr-FR" dirty="0"/>
              <a:t> Les époux peuvent en outre convenir par contrat de mariage que des revenus de biens propres ne formeront pas des acquêts.</a:t>
            </a:r>
          </a:p>
          <a:p>
            <a:endParaRPr lang="fr-FR" dirty="0"/>
          </a:p>
        </p:txBody>
      </p:sp>
    </p:spTree>
    <p:extLst>
      <p:ext uri="{BB962C8B-B14F-4D97-AF65-F5344CB8AC3E}">
        <p14:creationId xmlns:p14="http://schemas.microsoft.com/office/powerpoint/2010/main" val="37637937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Les causes de liquidation du régime</a:t>
            </a:r>
            <a:endParaRPr lang="fr-FR" dirty="0"/>
          </a:p>
        </p:txBody>
      </p:sp>
      <p:sp>
        <p:nvSpPr>
          <p:cNvPr id="3" name="Content Placeholder 2"/>
          <p:cNvSpPr>
            <a:spLocks noGrp="1"/>
          </p:cNvSpPr>
          <p:nvPr>
            <p:ph idx="1"/>
          </p:nvPr>
        </p:nvSpPr>
        <p:spPr/>
        <p:txBody>
          <a:bodyPr>
            <a:normAutofit lnSpcReduction="10000"/>
          </a:bodyPr>
          <a:lstStyle/>
          <a:p>
            <a:r>
              <a:rPr lang="fr-FR" sz="1600" dirty="0" smtClean="0"/>
              <a:t>Le décès d’un époux</a:t>
            </a:r>
          </a:p>
          <a:p>
            <a:r>
              <a:rPr lang="fr-FR" sz="1600" dirty="0" smtClean="0"/>
              <a:t>L’adoption contractuelle d’un autre régime</a:t>
            </a:r>
          </a:p>
          <a:p>
            <a:r>
              <a:rPr lang="fr-FR" sz="1600" dirty="0" smtClean="0"/>
              <a:t>Le divorce, l’annulation du mariage</a:t>
            </a:r>
          </a:p>
          <a:p>
            <a:r>
              <a:rPr lang="fr-FR" sz="1600" dirty="0" smtClean="0"/>
              <a:t>CCT art. 206 (</a:t>
            </a:r>
            <a:r>
              <a:rPr lang="fr-FR" sz="1600" i="1" dirty="0" smtClean="0"/>
              <a:t>régime extraordinaire</a:t>
            </a:r>
            <a:r>
              <a:rPr lang="fr-FR" sz="1600" dirty="0" smtClean="0"/>
              <a:t>) </a:t>
            </a:r>
          </a:p>
          <a:p>
            <a:pPr marL="0" indent="0">
              <a:buNone/>
            </a:pPr>
            <a:r>
              <a:rPr lang="fr-FR" sz="1600" dirty="0" smtClean="0"/>
              <a:t>La  dissolution prend effet:</a:t>
            </a:r>
          </a:p>
          <a:p>
            <a:pPr>
              <a:buFont typeface="Wingdings" charset="2"/>
              <a:buChar char="§"/>
            </a:pPr>
            <a:r>
              <a:rPr lang="fr-FR" sz="1600" dirty="0" smtClean="0"/>
              <a:t>Au jour du décès</a:t>
            </a:r>
          </a:p>
          <a:p>
            <a:pPr>
              <a:buFont typeface="Wingdings" charset="2"/>
              <a:buChar char="§"/>
            </a:pPr>
            <a:r>
              <a:rPr lang="fr-FR" sz="1600" dirty="0" smtClean="0"/>
              <a:t>Au jour du contrat</a:t>
            </a:r>
          </a:p>
          <a:p>
            <a:pPr>
              <a:buFont typeface="Wingdings" charset="2"/>
              <a:buChar char="§"/>
            </a:pPr>
            <a:r>
              <a:rPr lang="fr-FR" sz="1600" dirty="0" smtClean="0"/>
              <a:t>Au jour de la demande</a:t>
            </a:r>
          </a:p>
          <a:p>
            <a:pPr>
              <a:buFont typeface="Wingdings" charset="2"/>
              <a:buChar char="§"/>
            </a:pPr>
            <a:endParaRPr lang="fr-FR" dirty="0" smtClean="0"/>
          </a:p>
          <a:p>
            <a:pPr>
              <a:buFont typeface="Wingdings" charset="2"/>
              <a:buChar char="§"/>
            </a:pPr>
            <a:endParaRPr lang="fr-FR" dirty="0"/>
          </a:p>
        </p:txBody>
      </p:sp>
    </p:spTree>
    <p:extLst>
      <p:ext uri="{BB962C8B-B14F-4D97-AF65-F5344CB8AC3E}">
        <p14:creationId xmlns:p14="http://schemas.microsoft.com/office/powerpoint/2010/main" val="400460701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Liquidation</a:t>
            </a:r>
            <a:endParaRPr lang="fr-FR" dirty="0"/>
          </a:p>
        </p:txBody>
      </p:sp>
      <p:sp>
        <p:nvSpPr>
          <p:cNvPr id="3" name="Content Placeholder 2"/>
          <p:cNvSpPr>
            <a:spLocks noGrp="1"/>
          </p:cNvSpPr>
          <p:nvPr>
            <p:ph idx="1"/>
          </p:nvPr>
        </p:nvSpPr>
        <p:spPr/>
        <p:txBody>
          <a:bodyPr/>
          <a:lstStyle/>
          <a:p>
            <a:r>
              <a:rPr lang="fr-FR" dirty="0" smtClean="0"/>
              <a:t>CCT art. 226: </a:t>
            </a:r>
            <a:r>
              <a:rPr lang="fr-FR" b="1" u="sng" dirty="0" smtClean="0"/>
              <a:t>Reprise de biens et règlement des dettes</a:t>
            </a:r>
          </a:p>
          <a:p>
            <a:pPr marL="0" indent="0" algn="just">
              <a:buNone/>
            </a:pPr>
            <a:r>
              <a:rPr lang="fr-FR" dirty="0"/>
              <a:t>Chaque </a:t>
            </a:r>
            <a:r>
              <a:rPr lang="fr-FR" dirty="0" err="1"/>
              <a:t>époux</a:t>
            </a:r>
            <a:r>
              <a:rPr lang="fr-FR" dirty="0"/>
              <a:t> reprend ceux de ses biens qui sont en possession de son conjoint. </a:t>
            </a:r>
          </a:p>
          <a:p>
            <a:pPr marL="0" indent="0" algn="just">
              <a:buNone/>
            </a:pPr>
            <a:r>
              <a:rPr lang="fr-FR" dirty="0" smtClean="0"/>
              <a:t>Lorsqu’un </a:t>
            </a:r>
            <a:r>
              <a:rPr lang="fr-FR" dirty="0"/>
              <a:t>bien est en </a:t>
            </a:r>
            <a:r>
              <a:rPr lang="fr-FR" dirty="0" err="1" smtClean="0"/>
              <a:t>copropriété</a:t>
            </a:r>
            <a:r>
              <a:rPr lang="fr-FR" dirty="0" smtClean="0"/>
              <a:t>, </a:t>
            </a:r>
            <a:r>
              <a:rPr lang="fr-FR" dirty="0"/>
              <a:t>un </a:t>
            </a:r>
            <a:r>
              <a:rPr lang="fr-FR" dirty="0" err="1"/>
              <a:t>époux</a:t>
            </a:r>
            <a:r>
              <a:rPr lang="fr-FR" dirty="0"/>
              <a:t> peut demander, en sus des autres mesures </a:t>
            </a:r>
            <a:r>
              <a:rPr lang="fr-FR" dirty="0" err="1"/>
              <a:t>prévues</a:t>
            </a:r>
            <a:r>
              <a:rPr lang="fr-FR" dirty="0"/>
              <a:t> par la loi, que ce bien lui soit attribué </a:t>
            </a:r>
            <a:r>
              <a:rPr lang="fr-FR" dirty="0" err="1" smtClean="0"/>
              <a:t>entièrement</a:t>
            </a:r>
            <a:r>
              <a:rPr lang="fr-FR" dirty="0" smtClean="0"/>
              <a:t> </a:t>
            </a:r>
            <a:r>
              <a:rPr lang="fr-FR" dirty="0"/>
              <a:t>s’il justifie d’un </a:t>
            </a:r>
            <a:r>
              <a:rPr lang="fr-FR" dirty="0" err="1"/>
              <a:t>intérêt</a:t>
            </a:r>
            <a:r>
              <a:rPr lang="fr-FR" dirty="0"/>
              <a:t> </a:t>
            </a:r>
            <a:r>
              <a:rPr lang="fr-FR" dirty="0" err="1"/>
              <a:t>prépondérant</a:t>
            </a:r>
            <a:r>
              <a:rPr lang="fr-FR" dirty="0"/>
              <a:t>, à charge de </a:t>
            </a:r>
            <a:r>
              <a:rPr lang="fr-FR" dirty="0" err="1" smtClean="0"/>
              <a:t>désintéresser</a:t>
            </a:r>
            <a:r>
              <a:rPr lang="fr-FR" dirty="0" smtClean="0"/>
              <a:t> </a:t>
            </a:r>
            <a:r>
              <a:rPr lang="fr-FR" dirty="0"/>
              <a:t>son conjoint. </a:t>
            </a:r>
          </a:p>
          <a:p>
            <a:pPr marL="0" indent="0" algn="just">
              <a:buNone/>
            </a:pPr>
            <a:r>
              <a:rPr lang="fr-FR" dirty="0" smtClean="0"/>
              <a:t>Les </a:t>
            </a:r>
            <a:r>
              <a:rPr lang="fr-FR" dirty="0" err="1"/>
              <a:t>époux</a:t>
            </a:r>
            <a:r>
              <a:rPr lang="fr-FR" dirty="0"/>
              <a:t> </a:t>
            </a:r>
            <a:r>
              <a:rPr lang="fr-FR" dirty="0" err="1"/>
              <a:t>règlent</a:t>
            </a:r>
            <a:r>
              <a:rPr lang="fr-FR" dirty="0"/>
              <a:t> leurs dettes </a:t>
            </a:r>
            <a:r>
              <a:rPr lang="fr-FR" dirty="0" err="1"/>
              <a:t>réciproques</a:t>
            </a:r>
            <a:r>
              <a:rPr lang="fr-FR" dirty="0"/>
              <a:t>. </a:t>
            </a:r>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val="48312560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9140"/>
            <a:ext cx="8913813" cy="877273"/>
          </a:xfrm>
        </p:spPr>
        <p:txBody>
          <a:bodyPr>
            <a:normAutofit fontScale="90000"/>
          </a:bodyPr>
          <a:lstStyle/>
          <a:p>
            <a:pPr algn="ctr"/>
            <a:r>
              <a:rPr lang="fr-FR" dirty="0" smtClean="0"/>
              <a:t>Liquidation</a:t>
            </a:r>
            <a:br>
              <a:rPr lang="fr-FR" dirty="0" smtClean="0"/>
            </a:br>
            <a:r>
              <a:rPr lang="fr-FR" dirty="0" smtClean="0"/>
              <a:t>Comment y faire! </a:t>
            </a:r>
            <a:endParaRPr lang="fr-FR" dirty="0"/>
          </a:p>
        </p:txBody>
      </p:sp>
      <p:sp>
        <p:nvSpPr>
          <p:cNvPr id="3" name="Content Placeholder 2"/>
          <p:cNvSpPr>
            <a:spLocks noGrp="1"/>
          </p:cNvSpPr>
          <p:nvPr>
            <p:ph idx="1"/>
          </p:nvPr>
        </p:nvSpPr>
        <p:spPr>
          <a:xfrm>
            <a:off x="526954" y="1175368"/>
            <a:ext cx="8197946" cy="5090961"/>
          </a:xfrm>
        </p:spPr>
        <p:txBody>
          <a:bodyPr>
            <a:noAutofit/>
          </a:bodyPr>
          <a:lstStyle/>
          <a:p>
            <a:pPr algn="just">
              <a:lnSpc>
                <a:spcPct val="70000"/>
              </a:lnSpc>
            </a:pPr>
            <a:r>
              <a:rPr lang="fr-FR" sz="1200" dirty="0" smtClean="0"/>
              <a:t>Chaque époux doit demander d’abord les biens qui sont en possession de son conjoint.</a:t>
            </a:r>
          </a:p>
          <a:p>
            <a:pPr algn="just">
              <a:lnSpc>
                <a:spcPct val="70000"/>
              </a:lnSpc>
            </a:pPr>
            <a:r>
              <a:rPr lang="fr-FR" sz="1200" dirty="0" smtClean="0"/>
              <a:t>La détermination du patrimoine ne suffit pas pour le calcul de du bénéfice. Il faut encore:</a:t>
            </a:r>
          </a:p>
          <a:p>
            <a:pPr algn="just">
              <a:lnSpc>
                <a:spcPct val="70000"/>
              </a:lnSpc>
              <a:buFont typeface="+mj-lt"/>
              <a:buAutoNum type="arabicPeriod"/>
            </a:pPr>
            <a:r>
              <a:rPr lang="fr-FR" sz="1200" dirty="0" smtClean="0"/>
              <a:t>Procéder à la dissociation des masses (art. 228)</a:t>
            </a:r>
          </a:p>
          <a:p>
            <a:pPr algn="just">
              <a:lnSpc>
                <a:spcPct val="70000"/>
              </a:lnSpc>
              <a:buFont typeface="+mj-lt"/>
              <a:buAutoNum type="arabicPeriod"/>
            </a:pPr>
            <a:r>
              <a:rPr lang="fr-FR" sz="1200" dirty="0" smtClean="0"/>
              <a:t>Réintégrer dans les acquêts la valeur des biens sujets à réunion (art. 229)</a:t>
            </a:r>
          </a:p>
          <a:p>
            <a:pPr algn="just">
              <a:lnSpc>
                <a:spcPct val="70000"/>
              </a:lnSpc>
              <a:buFont typeface="+mj-lt"/>
              <a:buAutoNum type="arabicPeriod"/>
            </a:pPr>
            <a:r>
              <a:rPr lang="fr-FR" sz="1200" dirty="0" smtClean="0"/>
              <a:t>Dégager les récompenses des acquêts envers les propres et inversement (art. 230).</a:t>
            </a:r>
          </a:p>
          <a:p>
            <a:pPr marL="0" indent="0" algn="just">
              <a:lnSpc>
                <a:spcPct val="70000"/>
              </a:lnSpc>
              <a:buNone/>
            </a:pPr>
            <a:r>
              <a:rPr lang="fr-FR" sz="1200" dirty="0" smtClean="0"/>
              <a:t>Alors </a:t>
            </a:r>
          </a:p>
          <a:p>
            <a:pPr marL="0" indent="0" algn="just">
              <a:lnSpc>
                <a:spcPct val="70000"/>
              </a:lnSpc>
              <a:buNone/>
            </a:pPr>
            <a:r>
              <a:rPr lang="fr-FR" sz="1200" dirty="0" smtClean="0"/>
              <a:t>CCT art. 210  : Des </a:t>
            </a:r>
            <a:r>
              <a:rPr lang="fr-FR" sz="1200" dirty="0" err="1" smtClean="0"/>
              <a:t>acquêts</a:t>
            </a:r>
            <a:r>
              <a:rPr lang="fr-FR" sz="1200" dirty="0" smtClean="0"/>
              <a:t> de chaque </a:t>
            </a:r>
            <a:r>
              <a:rPr lang="fr-FR" sz="1200" dirty="0" err="1" smtClean="0"/>
              <a:t>époux</a:t>
            </a:r>
            <a:r>
              <a:rPr lang="fr-FR" sz="1200" dirty="0" smtClean="0"/>
              <a:t>, </a:t>
            </a:r>
            <a:r>
              <a:rPr lang="fr-FR" sz="1200" b="1" dirty="0" err="1" smtClean="0"/>
              <a:t>réunions</a:t>
            </a:r>
            <a:r>
              <a:rPr lang="fr-FR" sz="1200" dirty="0" smtClean="0"/>
              <a:t> et </a:t>
            </a:r>
            <a:r>
              <a:rPr lang="fr-FR" sz="1200" b="1" dirty="0" err="1" smtClean="0"/>
              <a:t>récompenses</a:t>
            </a:r>
            <a:r>
              <a:rPr lang="fr-FR" sz="1200" dirty="0" smtClean="0"/>
              <a:t> comprises, on </a:t>
            </a:r>
            <a:r>
              <a:rPr lang="fr-FR" sz="1200" dirty="0" err="1" smtClean="0"/>
              <a:t>déduit</a:t>
            </a:r>
            <a:r>
              <a:rPr lang="fr-FR" sz="1200" dirty="0" smtClean="0"/>
              <a:t> toutes les </a:t>
            </a:r>
            <a:r>
              <a:rPr lang="fr-FR" sz="1200" b="1" dirty="0" smtClean="0"/>
              <a:t>dettes</a:t>
            </a:r>
            <a:r>
              <a:rPr lang="fr-FR" sz="1200" dirty="0" smtClean="0"/>
              <a:t> qui les </a:t>
            </a:r>
            <a:r>
              <a:rPr lang="fr-FR" sz="1200" dirty="0" err="1" smtClean="0"/>
              <a:t>grèvent</a:t>
            </a:r>
            <a:r>
              <a:rPr lang="fr-FR" sz="1200" dirty="0" smtClean="0"/>
              <a:t> pour </a:t>
            </a:r>
            <a:r>
              <a:rPr lang="fr-FR" sz="1200" dirty="0" err="1" smtClean="0"/>
              <a:t>dégager</a:t>
            </a:r>
            <a:r>
              <a:rPr lang="fr-FR" sz="1200" dirty="0" smtClean="0"/>
              <a:t> le </a:t>
            </a:r>
            <a:r>
              <a:rPr lang="fr-FR" sz="1200" dirty="0" err="1" smtClean="0"/>
              <a:t>bénéfice</a:t>
            </a:r>
            <a:r>
              <a:rPr lang="fr-FR" sz="1200" dirty="0" smtClean="0"/>
              <a:t>. </a:t>
            </a:r>
          </a:p>
          <a:p>
            <a:pPr marL="0" indent="0" algn="just">
              <a:lnSpc>
                <a:spcPct val="70000"/>
              </a:lnSpc>
              <a:buNone/>
            </a:pPr>
            <a:r>
              <a:rPr lang="fr-FR" sz="1200" dirty="0" smtClean="0"/>
              <a:t>CCT art. 236 : Chaque </a:t>
            </a:r>
            <a:r>
              <a:rPr lang="fr-FR" sz="1200" dirty="0" err="1" smtClean="0"/>
              <a:t>époux</a:t>
            </a:r>
            <a:r>
              <a:rPr lang="fr-FR" sz="1200" dirty="0" smtClean="0"/>
              <a:t> ou sa succession a droit </a:t>
            </a:r>
            <a:r>
              <a:rPr lang="fr-FR" sz="1200" b="1" dirty="0" smtClean="0"/>
              <a:t>à la moitié du </a:t>
            </a:r>
            <a:r>
              <a:rPr lang="fr-FR" sz="1200" b="1" dirty="0" err="1" smtClean="0"/>
              <a:t>bénéfice</a:t>
            </a:r>
            <a:r>
              <a:rPr lang="fr-FR" sz="1200" b="1" dirty="0" smtClean="0"/>
              <a:t> de l’autr</a:t>
            </a:r>
            <a:r>
              <a:rPr lang="fr-FR" sz="1200" dirty="0" smtClean="0"/>
              <a:t>e.  Les </a:t>
            </a:r>
            <a:r>
              <a:rPr lang="fr-FR" sz="1200" dirty="0" err="1" smtClean="0"/>
              <a:t>créances</a:t>
            </a:r>
            <a:r>
              <a:rPr lang="fr-FR" sz="1200" dirty="0" smtClean="0"/>
              <a:t> sont </a:t>
            </a:r>
            <a:r>
              <a:rPr lang="fr-FR" sz="1200" dirty="0" err="1" smtClean="0"/>
              <a:t>compensées</a:t>
            </a:r>
            <a:r>
              <a:rPr lang="fr-FR" sz="1200" dirty="0" smtClean="0"/>
              <a:t>. S'il est mis fin au mariage en raison d'un </a:t>
            </a:r>
            <a:r>
              <a:rPr lang="fr-FR" sz="1200" dirty="0" err="1" smtClean="0"/>
              <a:t>adultère</a:t>
            </a:r>
            <a:r>
              <a:rPr lang="fr-FR" sz="1200" dirty="0" smtClean="0"/>
              <a:t> ou d'une atteinte à la vie, le juge peut en </a:t>
            </a:r>
            <a:r>
              <a:rPr lang="fr-FR" sz="1200" dirty="0" err="1" smtClean="0"/>
              <a:t>équité</a:t>
            </a:r>
            <a:r>
              <a:rPr lang="fr-FR" sz="1200" dirty="0" smtClean="0"/>
              <a:t> </a:t>
            </a:r>
            <a:r>
              <a:rPr lang="fr-FR" sz="1200" dirty="0" err="1" smtClean="0"/>
              <a:t>décider</a:t>
            </a:r>
            <a:r>
              <a:rPr lang="fr-FR" sz="1200" dirty="0" smtClean="0"/>
              <a:t> de diminuer ou de supprimer la part de l'</a:t>
            </a:r>
            <a:r>
              <a:rPr lang="fr-FR" sz="1200" dirty="0" err="1" smtClean="0"/>
              <a:t>époux</a:t>
            </a:r>
            <a:r>
              <a:rPr lang="fr-FR" sz="1200" dirty="0" smtClean="0"/>
              <a:t> coupable sur le </a:t>
            </a:r>
            <a:r>
              <a:rPr lang="fr-FR" sz="1200" dirty="0" err="1" smtClean="0"/>
              <a:t>bénéfice</a:t>
            </a:r>
            <a:r>
              <a:rPr lang="fr-FR" sz="1200" dirty="0" smtClean="0"/>
              <a:t>. </a:t>
            </a:r>
          </a:p>
          <a:p>
            <a:pPr marL="0" indent="0" algn="ctr">
              <a:lnSpc>
                <a:spcPct val="70000"/>
              </a:lnSpc>
              <a:buNone/>
            </a:pPr>
            <a:r>
              <a:rPr lang="fr-FR" sz="1200" b="1" dirty="0" smtClean="0">
                <a:solidFill>
                  <a:schemeClr val="tx1"/>
                </a:solidFill>
              </a:rPr>
              <a:t>Créance de participation (CCT art. 236)=Bénéfice (CCT art. 231)/2</a:t>
            </a:r>
          </a:p>
          <a:p>
            <a:pPr marL="0" indent="0" algn="ctr">
              <a:buNone/>
            </a:pPr>
            <a:r>
              <a:rPr lang="fr-FR" sz="1200" b="1" dirty="0" smtClean="0">
                <a:solidFill>
                  <a:schemeClr val="tx1"/>
                </a:solidFill>
              </a:rPr>
              <a:t>(</a:t>
            </a:r>
            <a:r>
              <a:rPr lang="fr-FR" sz="1200" b="1" i="1" dirty="0" err="1" smtClean="0">
                <a:solidFill>
                  <a:schemeClr val="tx1"/>
                </a:solidFill>
              </a:rPr>
              <a:t>Katılma</a:t>
            </a:r>
            <a:r>
              <a:rPr lang="fr-FR" sz="1200" b="1" i="1" dirty="0" smtClean="0">
                <a:solidFill>
                  <a:schemeClr val="tx1"/>
                </a:solidFill>
              </a:rPr>
              <a:t> </a:t>
            </a:r>
            <a:r>
              <a:rPr lang="fr-FR" sz="1200" b="1" i="1" dirty="0" err="1" smtClean="0">
                <a:solidFill>
                  <a:schemeClr val="tx1"/>
                </a:solidFill>
              </a:rPr>
              <a:t>alacağı</a:t>
            </a:r>
            <a:r>
              <a:rPr lang="fr-FR" sz="1200" b="1" i="1" dirty="0" smtClean="0">
                <a:solidFill>
                  <a:schemeClr val="tx1"/>
                </a:solidFill>
              </a:rPr>
              <a:t>= </a:t>
            </a:r>
            <a:r>
              <a:rPr lang="fr-FR" sz="1200" b="1" i="1" dirty="0" err="1" smtClean="0">
                <a:solidFill>
                  <a:schemeClr val="tx1"/>
                </a:solidFill>
              </a:rPr>
              <a:t>Artık</a:t>
            </a:r>
            <a:r>
              <a:rPr lang="fr-FR" sz="1200" b="1" i="1" dirty="0" smtClean="0">
                <a:solidFill>
                  <a:schemeClr val="tx1"/>
                </a:solidFill>
              </a:rPr>
              <a:t> </a:t>
            </a:r>
            <a:r>
              <a:rPr lang="fr-FR" sz="1200" b="1" i="1" dirty="0" err="1" smtClean="0">
                <a:solidFill>
                  <a:schemeClr val="tx1"/>
                </a:solidFill>
              </a:rPr>
              <a:t>değer</a:t>
            </a:r>
            <a:r>
              <a:rPr lang="fr-FR" sz="1200" b="1" i="1" dirty="0" smtClean="0">
                <a:solidFill>
                  <a:schemeClr val="tx1"/>
                </a:solidFill>
              </a:rPr>
              <a:t>/2</a:t>
            </a:r>
            <a:r>
              <a:rPr lang="fr-FR" sz="1200" b="1" dirty="0" smtClean="0">
                <a:solidFill>
                  <a:schemeClr val="tx1"/>
                </a:solidFill>
              </a:rPr>
              <a:t>) </a:t>
            </a:r>
          </a:p>
          <a:p>
            <a:pPr marL="0" indent="0" algn="ctr">
              <a:buNone/>
            </a:pPr>
            <a:r>
              <a:rPr lang="fr-FR" sz="1200" b="1" dirty="0" smtClean="0">
                <a:solidFill>
                  <a:schemeClr val="tx1"/>
                </a:solidFill>
              </a:rPr>
              <a:t>CP existe au cas de bénéfice ( </a:t>
            </a:r>
            <a:r>
              <a:rPr lang="fr-FR" sz="1200" b="1" dirty="0" err="1" smtClean="0">
                <a:solidFill>
                  <a:schemeClr val="tx1"/>
                </a:solidFill>
              </a:rPr>
              <a:t>Katılma</a:t>
            </a:r>
            <a:r>
              <a:rPr lang="fr-FR" sz="1200" b="1" dirty="0" smtClean="0">
                <a:solidFill>
                  <a:schemeClr val="tx1"/>
                </a:solidFill>
              </a:rPr>
              <a:t> </a:t>
            </a:r>
            <a:r>
              <a:rPr lang="fr-FR" sz="1200" b="1" dirty="0" err="1" smtClean="0">
                <a:solidFill>
                  <a:schemeClr val="tx1"/>
                </a:solidFill>
              </a:rPr>
              <a:t>alacağı</a:t>
            </a:r>
            <a:r>
              <a:rPr lang="fr-FR" sz="1200" b="1" dirty="0" smtClean="0">
                <a:solidFill>
                  <a:schemeClr val="tx1"/>
                </a:solidFill>
              </a:rPr>
              <a:t> </a:t>
            </a:r>
            <a:r>
              <a:rPr lang="fr-FR" sz="1200" b="1" dirty="0" err="1" smtClean="0">
                <a:solidFill>
                  <a:schemeClr val="tx1"/>
                </a:solidFill>
              </a:rPr>
              <a:t>artık</a:t>
            </a:r>
            <a:r>
              <a:rPr lang="fr-FR" sz="1200" b="1" dirty="0" smtClean="0">
                <a:solidFill>
                  <a:schemeClr val="tx1"/>
                </a:solidFill>
              </a:rPr>
              <a:t> </a:t>
            </a:r>
            <a:r>
              <a:rPr lang="fr-FR" sz="1200" b="1" dirty="0" err="1" smtClean="0">
                <a:solidFill>
                  <a:schemeClr val="tx1"/>
                </a:solidFill>
              </a:rPr>
              <a:t>değer</a:t>
            </a:r>
            <a:r>
              <a:rPr lang="fr-FR" sz="1200" b="1" dirty="0" smtClean="0">
                <a:solidFill>
                  <a:schemeClr val="tx1"/>
                </a:solidFill>
              </a:rPr>
              <a:t> </a:t>
            </a:r>
            <a:r>
              <a:rPr lang="fr-FR" sz="1200" b="1" dirty="0" err="1" smtClean="0">
                <a:solidFill>
                  <a:schemeClr val="tx1"/>
                </a:solidFill>
              </a:rPr>
              <a:t>mevcutsa</a:t>
            </a:r>
            <a:r>
              <a:rPr lang="fr-FR" sz="1200" b="1" dirty="0" smtClean="0">
                <a:solidFill>
                  <a:schemeClr val="tx1"/>
                </a:solidFill>
              </a:rPr>
              <a:t> </a:t>
            </a:r>
            <a:r>
              <a:rPr lang="fr-FR" sz="1200" b="1" dirty="0" err="1" smtClean="0">
                <a:solidFill>
                  <a:schemeClr val="tx1"/>
                </a:solidFill>
              </a:rPr>
              <a:t>talep</a:t>
            </a:r>
            <a:r>
              <a:rPr lang="fr-FR" sz="1200" b="1" dirty="0" smtClean="0">
                <a:solidFill>
                  <a:schemeClr val="tx1"/>
                </a:solidFill>
              </a:rPr>
              <a:t> </a:t>
            </a:r>
            <a:r>
              <a:rPr lang="fr-FR" sz="1200" b="1" dirty="0" err="1" smtClean="0">
                <a:solidFill>
                  <a:schemeClr val="tx1"/>
                </a:solidFill>
              </a:rPr>
              <a:t>edilebilir</a:t>
            </a:r>
            <a:r>
              <a:rPr lang="fr-FR" sz="1200" b="1" dirty="0" smtClean="0">
                <a:solidFill>
                  <a:schemeClr val="tx1"/>
                </a:solidFill>
              </a:rPr>
              <a:t>!)</a:t>
            </a:r>
          </a:p>
          <a:p>
            <a:pPr algn="just">
              <a:lnSpc>
                <a:spcPct val="70000"/>
              </a:lnSpc>
            </a:pPr>
            <a:endParaRPr lang="fr-FR" sz="1200" dirty="0" smtClean="0"/>
          </a:p>
          <a:p>
            <a:pPr algn="just" fontAlgn="auto">
              <a:lnSpc>
                <a:spcPct val="70000"/>
              </a:lnSpc>
            </a:pPr>
            <a:endParaRPr lang="fr-FR" sz="1200" dirty="0" smtClean="0"/>
          </a:p>
          <a:p>
            <a:pPr marL="0" indent="0" algn="just" fontAlgn="auto">
              <a:lnSpc>
                <a:spcPct val="70000"/>
              </a:lnSpc>
              <a:buNone/>
            </a:pPr>
            <a:endParaRPr lang="fr-FR" sz="1200" dirty="0" smtClean="0"/>
          </a:p>
          <a:p>
            <a:pPr algn="just">
              <a:lnSpc>
                <a:spcPct val="70000"/>
              </a:lnSpc>
            </a:pPr>
            <a:endParaRPr lang="fr-FR" sz="1200" dirty="0"/>
          </a:p>
        </p:txBody>
      </p:sp>
    </p:spTree>
    <p:extLst>
      <p:ext uri="{BB962C8B-B14F-4D97-AF65-F5344CB8AC3E}">
        <p14:creationId xmlns:p14="http://schemas.microsoft.com/office/powerpoint/2010/main" val="328097767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56558"/>
            <a:ext cx="8913813" cy="1281698"/>
          </a:xfrm>
        </p:spPr>
        <p:txBody>
          <a:bodyPr>
            <a:normAutofit fontScale="90000"/>
          </a:bodyPr>
          <a:lstStyle/>
          <a:p>
            <a:pPr algn="ctr"/>
            <a:r>
              <a:rPr lang="en-US" dirty="0" smtClean="0"/>
              <a:t>1. </a:t>
            </a:r>
            <a:br>
              <a:rPr lang="en-US" dirty="0" smtClean="0"/>
            </a:br>
            <a:r>
              <a:rPr lang="en-US" dirty="0" smtClean="0"/>
              <a:t>La </a:t>
            </a:r>
            <a:r>
              <a:rPr lang="en-US" dirty="0"/>
              <a:t>dissociation des masses (art. 228)</a:t>
            </a:r>
            <a:br>
              <a:rPr lang="en-US" dirty="0"/>
            </a:br>
            <a:endParaRPr lang="fr-FR" dirty="0"/>
          </a:p>
        </p:txBody>
      </p:sp>
      <p:sp>
        <p:nvSpPr>
          <p:cNvPr id="3" name="Content Placeholder 2"/>
          <p:cNvSpPr>
            <a:spLocks noGrp="1"/>
          </p:cNvSpPr>
          <p:nvPr>
            <p:ph idx="1"/>
          </p:nvPr>
        </p:nvSpPr>
        <p:spPr/>
        <p:txBody>
          <a:bodyPr/>
          <a:lstStyle/>
          <a:p>
            <a:pPr lvl="0"/>
            <a:endParaRPr lang="fr-FR" dirty="0" smtClean="0"/>
          </a:p>
          <a:p>
            <a:pPr lvl="0"/>
            <a:endParaRPr lang="fr-FR" dirty="0"/>
          </a:p>
          <a:p>
            <a:pPr lvl="0"/>
            <a:r>
              <a:rPr lang="fr-FR" dirty="0" smtClean="0"/>
              <a:t>Il </a:t>
            </a:r>
            <a:r>
              <a:rPr lang="fr-FR" dirty="0"/>
              <a:t>faut d’abord qualifier les biens propres et les </a:t>
            </a:r>
            <a:r>
              <a:rPr lang="fr-FR" dirty="0" smtClean="0"/>
              <a:t>acquêts </a:t>
            </a:r>
            <a:r>
              <a:rPr lang="fr-FR" dirty="0"/>
              <a:t>de chaque époux selon l’art. 228. </a:t>
            </a:r>
            <a:endParaRPr lang="en-US" dirty="0"/>
          </a:p>
          <a:p>
            <a:pPr>
              <a:buFontTx/>
              <a:buChar char="-"/>
            </a:pPr>
            <a:r>
              <a:rPr lang="fr-FR" dirty="0"/>
              <a:t>Les </a:t>
            </a:r>
            <a:r>
              <a:rPr lang="fr-FR" dirty="0" smtClean="0"/>
              <a:t>acquêts </a:t>
            </a:r>
            <a:r>
              <a:rPr lang="fr-FR" dirty="0"/>
              <a:t>et les biens propres du mari</a:t>
            </a:r>
          </a:p>
          <a:p>
            <a:pPr>
              <a:buFontTx/>
              <a:buChar char="-"/>
            </a:pPr>
            <a:r>
              <a:rPr lang="fr-FR" dirty="0"/>
              <a:t>Les </a:t>
            </a:r>
            <a:r>
              <a:rPr lang="fr-FR" dirty="0" smtClean="0"/>
              <a:t>acquêts </a:t>
            </a:r>
            <a:r>
              <a:rPr lang="fr-FR" dirty="0"/>
              <a:t>et les biens propres de la </a:t>
            </a:r>
            <a:r>
              <a:rPr lang="fr-FR" dirty="0" smtClean="0"/>
              <a:t>femme</a:t>
            </a:r>
            <a:endParaRPr lang="fr-FR" dirty="0"/>
          </a:p>
          <a:p>
            <a:pPr>
              <a:buFontTx/>
              <a:buChar char="-"/>
            </a:pPr>
            <a:r>
              <a:rPr lang="fr-FR" dirty="0" smtClean="0"/>
              <a:t>Le passif et l’actif du patrimoine de chaque époux</a:t>
            </a:r>
            <a:endParaRPr lang="fr-FR" dirty="0"/>
          </a:p>
        </p:txBody>
      </p:sp>
    </p:spTree>
    <p:extLst>
      <p:ext uri="{BB962C8B-B14F-4D97-AF65-F5344CB8AC3E}">
        <p14:creationId xmlns:p14="http://schemas.microsoft.com/office/powerpoint/2010/main" val="265643916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2. Réunion aux </a:t>
            </a:r>
            <a:r>
              <a:rPr lang="fr-FR" dirty="0" err="1" smtClean="0"/>
              <a:t>acquets</a:t>
            </a:r>
            <a:r>
              <a:rPr lang="fr-FR" dirty="0" smtClean="0"/>
              <a:t> (art. 229)</a:t>
            </a:r>
            <a:endParaRPr lang="fr-FR" dirty="0"/>
          </a:p>
        </p:txBody>
      </p:sp>
      <p:sp>
        <p:nvSpPr>
          <p:cNvPr id="3" name="Content Placeholder 2"/>
          <p:cNvSpPr>
            <a:spLocks noGrp="1"/>
          </p:cNvSpPr>
          <p:nvPr>
            <p:ph idx="1"/>
          </p:nvPr>
        </p:nvSpPr>
        <p:spPr/>
        <p:txBody>
          <a:bodyPr>
            <a:normAutofit fontScale="62500" lnSpcReduction="20000"/>
          </a:bodyPr>
          <a:lstStyle/>
          <a:p>
            <a:pPr marL="0" indent="0">
              <a:buNone/>
            </a:pPr>
            <a:endParaRPr lang="fr-FR" dirty="0"/>
          </a:p>
          <a:p>
            <a:r>
              <a:rPr lang="fr-FR" dirty="0" smtClean="0"/>
              <a:t>Après </a:t>
            </a:r>
            <a:r>
              <a:rPr lang="fr-FR" dirty="0"/>
              <a:t>il faut réunir aux </a:t>
            </a:r>
            <a:r>
              <a:rPr lang="fr-FR" dirty="0" smtClean="0"/>
              <a:t>acquêts </a:t>
            </a:r>
            <a:r>
              <a:rPr lang="fr-FR" dirty="0"/>
              <a:t>les valeurs cités en art. 229. L’art. 229 est un instrument pour assurer la protection de l’expectative liée au droit de participer au bénéfice du conjoint. </a:t>
            </a:r>
            <a:endParaRPr lang="en-US" dirty="0"/>
          </a:p>
          <a:p>
            <a:r>
              <a:rPr lang="en-US" dirty="0" smtClean="0"/>
              <a:t>A</a:t>
            </a:r>
            <a:r>
              <a:rPr lang="fr-FR" dirty="0" err="1" smtClean="0"/>
              <a:t>rt</a:t>
            </a:r>
            <a:r>
              <a:rPr lang="fr-FR" dirty="0" smtClean="0"/>
              <a:t>. 229 </a:t>
            </a:r>
          </a:p>
          <a:p>
            <a:pPr marL="0" indent="0" algn="just">
              <a:buNone/>
            </a:pPr>
            <a:r>
              <a:rPr lang="fr-FR" dirty="0" smtClean="0"/>
              <a:t>Les </a:t>
            </a:r>
            <a:r>
              <a:rPr lang="fr-FR" dirty="0" err="1"/>
              <a:t>acquêts</a:t>
            </a:r>
            <a:r>
              <a:rPr lang="fr-FR" dirty="0"/>
              <a:t> sont </a:t>
            </a:r>
            <a:r>
              <a:rPr lang="fr-FR" dirty="0" err="1"/>
              <a:t>augmentés</a:t>
            </a:r>
            <a:r>
              <a:rPr lang="fr-FR" dirty="0"/>
              <a:t> des biens suivants : </a:t>
            </a:r>
          </a:p>
          <a:p>
            <a:pPr marL="0" indent="0" algn="just">
              <a:buNone/>
            </a:pPr>
            <a:r>
              <a:rPr lang="fr-FR" dirty="0"/>
              <a:t>1° les prestations </a:t>
            </a:r>
            <a:r>
              <a:rPr lang="fr-FR" dirty="0" err="1"/>
              <a:t>réalisées</a:t>
            </a:r>
            <a:r>
              <a:rPr lang="fr-FR" dirty="0"/>
              <a:t> par l'un des </a:t>
            </a:r>
            <a:r>
              <a:rPr lang="fr-FR" dirty="0" err="1"/>
              <a:t>époux</a:t>
            </a:r>
            <a:r>
              <a:rPr lang="fr-FR" dirty="0"/>
              <a:t> </a:t>
            </a:r>
            <a:r>
              <a:rPr lang="fr-FR" b="1" u="sng" dirty="0"/>
              <a:t>à titre gratuit dans l'</a:t>
            </a:r>
            <a:r>
              <a:rPr lang="fr-FR" b="1" u="sng" dirty="0" err="1"/>
              <a:t>année</a:t>
            </a:r>
            <a:r>
              <a:rPr lang="fr-FR" b="1" u="sng" dirty="0"/>
              <a:t> qui </a:t>
            </a:r>
            <a:r>
              <a:rPr lang="fr-FR" b="1" u="sng" dirty="0" err="1"/>
              <a:t>précède</a:t>
            </a:r>
            <a:r>
              <a:rPr lang="fr-FR" b="1" u="sng" dirty="0"/>
              <a:t> </a:t>
            </a:r>
            <a:r>
              <a:rPr lang="fr-FR" dirty="0"/>
              <a:t>la dissolution du </a:t>
            </a:r>
            <a:r>
              <a:rPr lang="fr-FR" dirty="0" err="1"/>
              <a:t>régime</a:t>
            </a:r>
            <a:r>
              <a:rPr lang="fr-FR" dirty="0"/>
              <a:t>, sans l'accord de l'autre </a:t>
            </a:r>
            <a:r>
              <a:rPr lang="fr-FR" dirty="0" err="1"/>
              <a:t>époux</a:t>
            </a:r>
            <a:r>
              <a:rPr lang="fr-FR" dirty="0"/>
              <a:t>, à l'exception des </a:t>
            </a:r>
            <a:r>
              <a:rPr lang="fr-FR" dirty="0" err="1"/>
              <a:t>présents</a:t>
            </a:r>
            <a:r>
              <a:rPr lang="fr-FR" dirty="0"/>
              <a:t> d'usage.</a:t>
            </a:r>
            <a:br>
              <a:rPr lang="fr-FR" dirty="0"/>
            </a:br>
            <a:r>
              <a:rPr lang="fr-FR" dirty="0"/>
              <a:t>2° les biens dont l'un des </a:t>
            </a:r>
            <a:r>
              <a:rPr lang="fr-FR" dirty="0" err="1"/>
              <a:t>époux</a:t>
            </a:r>
            <a:r>
              <a:rPr lang="fr-FR" dirty="0"/>
              <a:t> a disposé pendant le mariage </a:t>
            </a:r>
            <a:r>
              <a:rPr lang="fr-FR" b="1" u="sng" dirty="0"/>
              <a:t>avec l'intention de </a:t>
            </a:r>
            <a:r>
              <a:rPr lang="fr-FR" b="1" u="sng" dirty="0" err="1"/>
              <a:t>réduire</a:t>
            </a:r>
            <a:r>
              <a:rPr lang="fr-FR" b="1" u="sng" dirty="0"/>
              <a:t> </a:t>
            </a:r>
            <a:r>
              <a:rPr lang="fr-FR" dirty="0"/>
              <a:t>la </a:t>
            </a:r>
            <a:r>
              <a:rPr lang="fr-FR" dirty="0" err="1"/>
              <a:t>créance</a:t>
            </a:r>
            <a:r>
              <a:rPr lang="fr-FR" dirty="0"/>
              <a:t> de participation de son conjoint. </a:t>
            </a:r>
            <a:endParaRPr lang="fr-FR" dirty="0" smtClean="0"/>
          </a:p>
          <a:p>
            <a:pPr marL="0" indent="0" algn="just">
              <a:buNone/>
            </a:pPr>
            <a:r>
              <a:rPr lang="en-US" dirty="0" err="1"/>
              <a:t>S’il</a:t>
            </a:r>
            <a:r>
              <a:rPr lang="en-US" dirty="0"/>
              <a:t> </a:t>
            </a:r>
            <a:r>
              <a:rPr lang="en-US" dirty="0" err="1"/>
              <a:t>s’élève</a:t>
            </a:r>
            <a:r>
              <a:rPr lang="en-US" dirty="0"/>
              <a:t> </a:t>
            </a:r>
            <a:r>
              <a:rPr lang="en-US" dirty="0" err="1"/>
              <a:t>une</a:t>
            </a:r>
            <a:r>
              <a:rPr lang="en-US" dirty="0"/>
              <a:t> contestation </a:t>
            </a:r>
            <a:r>
              <a:rPr lang="en-US" dirty="0" err="1"/>
              <a:t>sur</a:t>
            </a:r>
            <a:r>
              <a:rPr lang="en-US" dirty="0"/>
              <a:t> des </a:t>
            </a:r>
            <a:r>
              <a:rPr lang="en-US" dirty="0" err="1"/>
              <a:t>libéralités</a:t>
            </a:r>
            <a:r>
              <a:rPr lang="en-US" dirty="0"/>
              <a:t> </a:t>
            </a:r>
            <a:r>
              <a:rPr lang="en-US" dirty="0" err="1"/>
              <a:t>ou</a:t>
            </a:r>
            <a:r>
              <a:rPr lang="en-US" dirty="0"/>
              <a:t> des </a:t>
            </a:r>
            <a:r>
              <a:rPr lang="en-US" dirty="0" err="1"/>
              <a:t>aliénations</a:t>
            </a:r>
            <a:r>
              <a:rPr lang="en-US" dirty="0"/>
              <a:t> </a:t>
            </a:r>
            <a:r>
              <a:rPr lang="en-US" dirty="0" err="1"/>
              <a:t>sujettes</a:t>
            </a:r>
            <a:r>
              <a:rPr lang="en-US" dirty="0"/>
              <a:t> </a:t>
            </a:r>
            <a:r>
              <a:rPr lang="en-US" dirty="0" err="1"/>
              <a:t>à</a:t>
            </a:r>
            <a:r>
              <a:rPr lang="en-US" dirty="0"/>
              <a:t> </a:t>
            </a:r>
            <a:r>
              <a:rPr lang="en-US" dirty="0" err="1"/>
              <a:t>réunion</a:t>
            </a:r>
            <a:r>
              <a:rPr lang="en-US" dirty="0"/>
              <a:t>, le </a:t>
            </a:r>
            <a:r>
              <a:rPr lang="en-US" dirty="0" err="1"/>
              <a:t>jugement</a:t>
            </a:r>
            <a:r>
              <a:rPr lang="en-US" dirty="0"/>
              <a:t> </a:t>
            </a:r>
            <a:r>
              <a:rPr lang="en-US" dirty="0" err="1"/>
              <a:t>est</a:t>
            </a:r>
            <a:r>
              <a:rPr lang="en-US" dirty="0"/>
              <a:t> opposable au tiers </a:t>
            </a:r>
            <a:r>
              <a:rPr lang="en-US" dirty="0" err="1"/>
              <a:t>bénéficiaire</a:t>
            </a:r>
            <a:r>
              <a:rPr lang="en-US" dirty="0"/>
              <a:t> pour </a:t>
            </a:r>
            <a:r>
              <a:rPr lang="en-US" dirty="0" err="1"/>
              <a:t>autant</a:t>
            </a:r>
            <a:r>
              <a:rPr lang="en-US" dirty="0"/>
              <a:t> </a:t>
            </a:r>
            <a:r>
              <a:rPr lang="en-US" dirty="0" err="1"/>
              <a:t>que</a:t>
            </a:r>
            <a:r>
              <a:rPr lang="en-US" dirty="0"/>
              <a:t> le </a:t>
            </a:r>
            <a:r>
              <a:rPr lang="en-US" dirty="0" err="1"/>
              <a:t>litige</a:t>
            </a:r>
            <a:r>
              <a:rPr lang="en-US" dirty="0"/>
              <a:t> </a:t>
            </a:r>
            <a:r>
              <a:rPr lang="en-US" dirty="0" err="1"/>
              <a:t>lui</a:t>
            </a:r>
            <a:r>
              <a:rPr lang="en-US" dirty="0"/>
              <a:t> a </a:t>
            </a:r>
            <a:r>
              <a:rPr lang="en-US" dirty="0" err="1"/>
              <a:t>été</a:t>
            </a:r>
            <a:r>
              <a:rPr lang="en-US" dirty="0"/>
              <a:t> </a:t>
            </a:r>
            <a:r>
              <a:rPr lang="en-US" dirty="0" err="1"/>
              <a:t>dénoncé</a:t>
            </a:r>
            <a:r>
              <a:rPr lang="en-US" dirty="0"/>
              <a:t>. </a:t>
            </a:r>
            <a:endParaRPr lang="fr-FR" dirty="0" smtClean="0"/>
          </a:p>
          <a:p>
            <a:pPr marL="0" indent="0" algn="just">
              <a:buNone/>
            </a:pPr>
            <a:endParaRPr lang="fr-FR" dirty="0" smtClean="0"/>
          </a:p>
          <a:p>
            <a:pPr marL="0" indent="0">
              <a:buNone/>
            </a:pPr>
            <a:endParaRPr lang="fr-FR" dirty="0"/>
          </a:p>
          <a:p>
            <a:pPr marL="0" indent="0">
              <a:buNone/>
            </a:pPr>
            <a:endParaRPr lang="fr-FR" dirty="0"/>
          </a:p>
        </p:txBody>
      </p:sp>
    </p:spTree>
    <p:extLst>
      <p:ext uri="{BB962C8B-B14F-4D97-AF65-F5344CB8AC3E}">
        <p14:creationId xmlns:p14="http://schemas.microsoft.com/office/powerpoint/2010/main" val="234926269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9869"/>
            <a:ext cx="8913813" cy="1538387"/>
          </a:xfrm>
        </p:spPr>
        <p:txBody>
          <a:bodyPr>
            <a:normAutofit fontScale="90000"/>
          </a:bodyPr>
          <a:lstStyle/>
          <a:p>
            <a:r>
              <a:rPr lang="fr-FR" dirty="0" smtClean="0"/>
              <a:t>3. Récompenses </a:t>
            </a:r>
            <a:r>
              <a:rPr lang="fr-FR" dirty="0"/>
              <a:t>entre acquêts et bien propres </a:t>
            </a:r>
            <a:r>
              <a:rPr lang="fr-FR" dirty="0" smtClean="0"/>
              <a:t>(CCT art. 230)</a:t>
            </a:r>
            <a:r>
              <a:rPr lang="fr-FR" dirty="0"/>
              <a:t/>
            </a:r>
            <a:br>
              <a:rPr lang="fr-FR" dirty="0"/>
            </a:br>
            <a:endParaRPr lang="fr-FR"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smtClean="0"/>
              <a:t>Il </a:t>
            </a:r>
            <a:r>
              <a:rPr lang="en-US" dirty="0" err="1" smtClean="0"/>
              <a:t>peut</a:t>
            </a:r>
            <a:r>
              <a:rPr lang="en-US" dirty="0" smtClean="0"/>
              <a:t> </a:t>
            </a:r>
            <a:r>
              <a:rPr lang="en-US" dirty="0" err="1" smtClean="0"/>
              <a:t>etre</a:t>
            </a:r>
            <a:r>
              <a:rPr lang="en-US" dirty="0" smtClean="0"/>
              <a:t> </a:t>
            </a:r>
            <a:r>
              <a:rPr lang="en-US" dirty="0" err="1" smtClean="0"/>
              <a:t>exigé</a:t>
            </a:r>
            <a:r>
              <a:rPr lang="en-US" dirty="0" smtClean="0"/>
              <a:t> </a:t>
            </a:r>
            <a:r>
              <a:rPr lang="en-US" dirty="0" err="1" smtClean="0"/>
              <a:t>une</a:t>
            </a:r>
            <a:r>
              <a:rPr lang="en-US" dirty="0" smtClean="0"/>
              <a:t> </a:t>
            </a:r>
            <a:r>
              <a:rPr lang="en-US" dirty="0" err="1" smtClean="0"/>
              <a:t>récompense</a:t>
            </a:r>
            <a:r>
              <a:rPr lang="en-US" dirty="0" smtClean="0"/>
              <a:t> </a:t>
            </a:r>
            <a:r>
              <a:rPr lang="en-US" dirty="0" err="1" smtClean="0"/>
              <a:t>lors</a:t>
            </a:r>
            <a:r>
              <a:rPr lang="en-US" dirty="0" smtClean="0"/>
              <a:t> </a:t>
            </a:r>
            <a:r>
              <a:rPr lang="en-US" dirty="0"/>
              <a:t>de la liquidation, entre les </a:t>
            </a:r>
            <a:r>
              <a:rPr lang="en-US" dirty="0" err="1"/>
              <a:t>acquêts</a:t>
            </a:r>
            <a:r>
              <a:rPr lang="en-US" dirty="0"/>
              <a:t> et les </a:t>
            </a:r>
            <a:r>
              <a:rPr lang="en-US" dirty="0" err="1"/>
              <a:t>biens</a:t>
            </a:r>
            <a:r>
              <a:rPr lang="en-US" dirty="0"/>
              <a:t> </a:t>
            </a:r>
            <a:r>
              <a:rPr lang="en-US" dirty="0" err="1"/>
              <a:t>propres</a:t>
            </a:r>
            <a:r>
              <a:rPr lang="en-US" dirty="0"/>
              <a:t> d’un </a:t>
            </a:r>
            <a:r>
              <a:rPr lang="en-US" dirty="0" err="1"/>
              <a:t>même</a:t>
            </a:r>
            <a:r>
              <a:rPr lang="en-US" dirty="0"/>
              <a:t> </a:t>
            </a:r>
            <a:r>
              <a:rPr lang="en-US" dirty="0" err="1"/>
              <a:t>époux</a:t>
            </a:r>
            <a:r>
              <a:rPr lang="en-US" dirty="0"/>
              <a:t> </a:t>
            </a:r>
            <a:r>
              <a:rPr lang="en-US" dirty="0" err="1"/>
              <a:t>lorsqu’une</a:t>
            </a:r>
            <a:r>
              <a:rPr lang="en-US" dirty="0"/>
              <a:t> </a:t>
            </a:r>
            <a:r>
              <a:rPr lang="en-US" dirty="0" err="1"/>
              <a:t>dette</a:t>
            </a:r>
            <a:r>
              <a:rPr lang="en-US" dirty="0"/>
              <a:t> </a:t>
            </a:r>
            <a:r>
              <a:rPr lang="en-US" dirty="0" err="1"/>
              <a:t>grevant</a:t>
            </a:r>
            <a:r>
              <a:rPr lang="en-US" dirty="0"/>
              <a:t> </a:t>
            </a:r>
            <a:r>
              <a:rPr lang="en-US" dirty="0" err="1"/>
              <a:t>l’une</a:t>
            </a:r>
            <a:r>
              <a:rPr lang="en-US" dirty="0"/>
              <a:t> des masses a </a:t>
            </a:r>
            <a:r>
              <a:rPr lang="en-US" dirty="0" err="1" smtClean="0"/>
              <a:t>été</a:t>
            </a:r>
            <a:r>
              <a:rPr lang="en-US" dirty="0" smtClean="0"/>
              <a:t> </a:t>
            </a:r>
            <a:r>
              <a:rPr lang="en-US" dirty="0" err="1"/>
              <a:t>payée</a:t>
            </a:r>
            <a:r>
              <a:rPr lang="en-US" dirty="0"/>
              <a:t> de deniers </a:t>
            </a:r>
            <a:r>
              <a:rPr lang="en-US" dirty="0" err="1"/>
              <a:t>provenant</a:t>
            </a:r>
            <a:r>
              <a:rPr lang="en-US" dirty="0"/>
              <a:t> de </a:t>
            </a:r>
            <a:r>
              <a:rPr lang="en-US" dirty="0" err="1"/>
              <a:t>l’autre</a:t>
            </a:r>
            <a:r>
              <a:rPr lang="en-US" dirty="0"/>
              <a:t>. </a:t>
            </a:r>
          </a:p>
          <a:p>
            <a:pPr marL="0" indent="0" algn="just">
              <a:buNone/>
            </a:pPr>
            <a:r>
              <a:rPr lang="en-US" dirty="0" err="1" smtClean="0"/>
              <a:t>Une</a:t>
            </a:r>
            <a:r>
              <a:rPr lang="en-US" dirty="0" smtClean="0"/>
              <a:t> </a:t>
            </a:r>
            <a:r>
              <a:rPr lang="en-US" dirty="0" err="1"/>
              <a:t>dette</a:t>
            </a:r>
            <a:r>
              <a:rPr lang="en-US" dirty="0"/>
              <a:t> </a:t>
            </a:r>
            <a:r>
              <a:rPr lang="en-US" dirty="0" err="1"/>
              <a:t>grève</a:t>
            </a:r>
            <a:r>
              <a:rPr lang="en-US" dirty="0"/>
              <a:t> la masse avec </a:t>
            </a:r>
            <a:r>
              <a:rPr lang="en-US" dirty="0" err="1"/>
              <a:t>laquelle</a:t>
            </a:r>
            <a:r>
              <a:rPr lang="en-US" dirty="0"/>
              <a:t> </a:t>
            </a:r>
            <a:r>
              <a:rPr lang="en-US" dirty="0" err="1"/>
              <a:t>elle</a:t>
            </a:r>
            <a:r>
              <a:rPr lang="en-US" dirty="0"/>
              <a:t> </a:t>
            </a:r>
            <a:r>
              <a:rPr lang="en-US" dirty="0" err="1"/>
              <a:t>est</a:t>
            </a:r>
            <a:r>
              <a:rPr lang="en-US" dirty="0"/>
              <a:t> en rapport de </a:t>
            </a:r>
            <a:r>
              <a:rPr lang="en-US" dirty="0" err="1" smtClean="0"/>
              <a:t>connexité</a:t>
            </a:r>
            <a:r>
              <a:rPr lang="en-US" dirty="0" smtClean="0"/>
              <a:t> </a:t>
            </a:r>
            <a:r>
              <a:rPr lang="en-US" dirty="0" err="1"/>
              <a:t>ou</a:t>
            </a:r>
            <a:r>
              <a:rPr lang="en-US" dirty="0"/>
              <a:t>, </a:t>
            </a:r>
            <a:r>
              <a:rPr lang="en-US" dirty="0" err="1"/>
              <a:t>dans</a:t>
            </a:r>
            <a:r>
              <a:rPr lang="en-US" dirty="0"/>
              <a:t> le </a:t>
            </a:r>
            <a:r>
              <a:rPr lang="en-US" dirty="0" err="1"/>
              <a:t>doute</a:t>
            </a:r>
            <a:r>
              <a:rPr lang="en-US" dirty="0"/>
              <a:t>, les </a:t>
            </a:r>
            <a:r>
              <a:rPr lang="en-US" dirty="0" err="1"/>
              <a:t>acquêts</a:t>
            </a:r>
            <a:r>
              <a:rPr lang="en-US" dirty="0"/>
              <a:t>. </a:t>
            </a:r>
          </a:p>
          <a:p>
            <a:pPr marL="0" indent="0" algn="just">
              <a:buNone/>
            </a:pPr>
            <a:r>
              <a:rPr lang="en-US" dirty="0" err="1" smtClean="0"/>
              <a:t>Lorsqu’une</a:t>
            </a:r>
            <a:r>
              <a:rPr lang="en-US" dirty="0" smtClean="0"/>
              <a:t> </a:t>
            </a:r>
            <a:r>
              <a:rPr lang="en-US" dirty="0"/>
              <a:t>masse a </a:t>
            </a:r>
            <a:r>
              <a:rPr lang="en-US" dirty="0" err="1" smtClean="0"/>
              <a:t>contribué</a:t>
            </a:r>
            <a:r>
              <a:rPr lang="en-US" dirty="0" smtClean="0"/>
              <a:t> </a:t>
            </a:r>
            <a:r>
              <a:rPr lang="en-US" dirty="0"/>
              <a:t>à </a:t>
            </a:r>
            <a:r>
              <a:rPr lang="en-US" dirty="0" err="1"/>
              <a:t>l’acquisition</a:t>
            </a:r>
            <a:r>
              <a:rPr lang="en-US" dirty="0"/>
              <a:t>, à </a:t>
            </a:r>
            <a:r>
              <a:rPr lang="en-US" dirty="0" err="1"/>
              <a:t>l’amélioration</a:t>
            </a:r>
            <a:r>
              <a:rPr lang="en-US" dirty="0"/>
              <a:t> </a:t>
            </a:r>
            <a:r>
              <a:rPr lang="en-US" dirty="0" err="1"/>
              <a:t>ou</a:t>
            </a:r>
            <a:r>
              <a:rPr lang="en-US" dirty="0"/>
              <a:t> à la conservation de </a:t>
            </a:r>
            <a:r>
              <a:rPr lang="en-US" dirty="0" err="1"/>
              <a:t>biens</a:t>
            </a:r>
            <a:r>
              <a:rPr lang="en-US" dirty="0"/>
              <a:t> </a:t>
            </a:r>
            <a:r>
              <a:rPr lang="en-US" dirty="0" err="1"/>
              <a:t>appartenant</a:t>
            </a:r>
            <a:r>
              <a:rPr lang="en-US" dirty="0"/>
              <a:t> à </a:t>
            </a:r>
            <a:r>
              <a:rPr lang="en-US" dirty="0" err="1"/>
              <a:t>l’autre</a:t>
            </a:r>
            <a:r>
              <a:rPr lang="en-US" dirty="0"/>
              <a:t> masse, la </a:t>
            </a:r>
            <a:r>
              <a:rPr lang="en-US" dirty="0" err="1"/>
              <a:t>récompense</a:t>
            </a:r>
            <a:r>
              <a:rPr lang="en-US" dirty="0"/>
              <a:t>, en </a:t>
            </a:r>
            <a:r>
              <a:rPr lang="en-US" dirty="0" err="1"/>
              <a:t>cas</a:t>
            </a:r>
            <a:r>
              <a:rPr lang="en-US" dirty="0"/>
              <a:t> de plus-value </a:t>
            </a:r>
            <a:r>
              <a:rPr lang="en-US" dirty="0" err="1"/>
              <a:t>ou</a:t>
            </a:r>
            <a:r>
              <a:rPr lang="en-US" dirty="0"/>
              <a:t> de </a:t>
            </a:r>
            <a:r>
              <a:rPr lang="en-US" dirty="0" err="1"/>
              <a:t>moins</a:t>
            </a:r>
            <a:r>
              <a:rPr lang="en-US" dirty="0"/>
              <a:t>-value, </a:t>
            </a:r>
            <a:r>
              <a:rPr lang="en-US" dirty="0" err="1"/>
              <a:t>est</a:t>
            </a:r>
            <a:r>
              <a:rPr lang="en-US" dirty="0"/>
              <a:t> </a:t>
            </a:r>
            <a:r>
              <a:rPr lang="en-US" dirty="0" err="1"/>
              <a:t>proportionnelle</a:t>
            </a:r>
            <a:r>
              <a:rPr lang="en-US" dirty="0"/>
              <a:t> à la </a:t>
            </a:r>
            <a:r>
              <a:rPr lang="en-US" dirty="0" smtClean="0"/>
              <a:t>contribution </a:t>
            </a:r>
            <a:r>
              <a:rPr lang="en-US" dirty="0" err="1"/>
              <a:t>fournie</a:t>
            </a:r>
            <a:r>
              <a:rPr lang="en-US" dirty="0"/>
              <a:t> et </a:t>
            </a:r>
            <a:r>
              <a:rPr lang="en-US" dirty="0" err="1"/>
              <a:t>elle</a:t>
            </a:r>
            <a:r>
              <a:rPr lang="en-US" dirty="0"/>
              <a:t> se </a:t>
            </a:r>
            <a:r>
              <a:rPr lang="en-US" dirty="0" err="1"/>
              <a:t>calcule</a:t>
            </a:r>
            <a:r>
              <a:rPr lang="en-US" dirty="0"/>
              <a:t> </a:t>
            </a:r>
            <a:r>
              <a:rPr lang="en-US" dirty="0" err="1"/>
              <a:t>sur</a:t>
            </a:r>
            <a:r>
              <a:rPr lang="en-US" dirty="0"/>
              <a:t> la </a:t>
            </a:r>
            <a:r>
              <a:rPr lang="en-US" dirty="0" err="1"/>
              <a:t>valeur</a:t>
            </a:r>
            <a:r>
              <a:rPr lang="en-US" dirty="0"/>
              <a:t> de </a:t>
            </a:r>
            <a:r>
              <a:rPr lang="en-US" dirty="0" err="1"/>
              <a:t>ces</a:t>
            </a:r>
            <a:r>
              <a:rPr lang="en-US" dirty="0"/>
              <a:t> </a:t>
            </a:r>
            <a:r>
              <a:rPr lang="en-US" dirty="0" err="1"/>
              <a:t>biens</a:t>
            </a:r>
            <a:r>
              <a:rPr lang="en-US" dirty="0"/>
              <a:t> à la liquidation </a:t>
            </a:r>
            <a:r>
              <a:rPr lang="en-US" dirty="0" err="1"/>
              <a:t>ou</a:t>
            </a:r>
            <a:r>
              <a:rPr lang="en-US" dirty="0"/>
              <a:t> à </a:t>
            </a:r>
            <a:r>
              <a:rPr lang="en-US" dirty="0" err="1"/>
              <a:t>l’époque</a:t>
            </a:r>
            <a:r>
              <a:rPr lang="en-US" dirty="0"/>
              <a:t> de </a:t>
            </a:r>
            <a:r>
              <a:rPr lang="en-US" dirty="0" err="1"/>
              <a:t>leur</a:t>
            </a:r>
            <a:r>
              <a:rPr lang="en-US" dirty="0"/>
              <a:t> </a:t>
            </a:r>
            <a:r>
              <a:rPr lang="en-US" dirty="0" err="1"/>
              <a:t>aliénation</a:t>
            </a:r>
            <a:r>
              <a:rPr lang="en-US" dirty="0"/>
              <a:t>. </a:t>
            </a:r>
          </a:p>
        </p:txBody>
      </p:sp>
    </p:spTree>
    <p:extLst>
      <p:ext uri="{BB962C8B-B14F-4D97-AF65-F5344CB8AC3E}">
        <p14:creationId xmlns:p14="http://schemas.microsoft.com/office/powerpoint/2010/main" val="190269592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2400" dirty="0" smtClean="0"/>
              <a:t>Récompense </a:t>
            </a:r>
            <a:r>
              <a:rPr lang="en-US" sz="2400" dirty="0"/>
              <a:t>entre les </a:t>
            </a:r>
            <a:r>
              <a:rPr lang="en-US" sz="2400" dirty="0" err="1"/>
              <a:t>acquêts</a:t>
            </a:r>
            <a:r>
              <a:rPr lang="en-US" sz="2400" dirty="0"/>
              <a:t> et les </a:t>
            </a:r>
            <a:r>
              <a:rPr lang="en-US" sz="2400" dirty="0" err="1"/>
              <a:t>biens</a:t>
            </a:r>
            <a:r>
              <a:rPr lang="en-US" sz="2400" dirty="0"/>
              <a:t> </a:t>
            </a:r>
            <a:r>
              <a:rPr lang="en-US" sz="2400" dirty="0" err="1"/>
              <a:t>propres</a:t>
            </a:r>
            <a:r>
              <a:rPr lang="en-US" sz="2400" dirty="0"/>
              <a:t> d’un </a:t>
            </a:r>
            <a:r>
              <a:rPr lang="en-US" sz="2400" dirty="0" err="1"/>
              <a:t>même</a:t>
            </a:r>
            <a:r>
              <a:rPr lang="en-US" sz="2400" dirty="0"/>
              <a:t> </a:t>
            </a:r>
            <a:r>
              <a:rPr lang="en-US" sz="2400" dirty="0" err="1"/>
              <a:t>époux</a:t>
            </a:r>
            <a:r>
              <a:rPr lang="en-US" sz="2400" dirty="0"/>
              <a:t> </a:t>
            </a:r>
            <a:r>
              <a:rPr lang="fr-FR" sz="2400" dirty="0" smtClean="0"/>
              <a:t>- Exemple</a:t>
            </a:r>
            <a:endParaRPr lang="fr-FR" sz="2400" dirty="0"/>
          </a:p>
        </p:txBody>
      </p:sp>
      <p:sp>
        <p:nvSpPr>
          <p:cNvPr id="3" name="Content Placeholder 2"/>
          <p:cNvSpPr>
            <a:spLocks noGrp="1"/>
          </p:cNvSpPr>
          <p:nvPr>
            <p:ph idx="1"/>
          </p:nvPr>
        </p:nvSpPr>
        <p:spPr>
          <a:xfrm>
            <a:off x="1114424" y="2038256"/>
            <a:ext cx="7610476" cy="4228073"/>
          </a:xfrm>
        </p:spPr>
        <p:txBody>
          <a:bodyPr>
            <a:normAutofit fontScale="77500" lnSpcReduction="20000"/>
          </a:bodyPr>
          <a:lstStyle/>
          <a:p>
            <a:endParaRPr lang="fr-FR" dirty="0" smtClean="0">
              <a:solidFill>
                <a:schemeClr val="tx1"/>
              </a:solidFill>
            </a:endParaRPr>
          </a:p>
          <a:p>
            <a:r>
              <a:rPr lang="fr-FR" dirty="0" smtClean="0">
                <a:solidFill>
                  <a:schemeClr val="tx1"/>
                </a:solidFill>
              </a:rPr>
              <a:t>Cem et </a:t>
            </a:r>
            <a:r>
              <a:rPr lang="fr-FR" dirty="0" err="1" smtClean="0">
                <a:solidFill>
                  <a:schemeClr val="tx1"/>
                </a:solidFill>
              </a:rPr>
              <a:t>Özlem</a:t>
            </a:r>
            <a:r>
              <a:rPr lang="fr-FR" dirty="0" smtClean="0">
                <a:solidFill>
                  <a:schemeClr val="tx1"/>
                </a:solidFill>
              </a:rPr>
              <a:t> se marient en 2003. Cem enfant unique, hérite d’une maison (bien propre). Cem exerce sa profession après le mariage ce qui lui permet d'économiser 20'000 (acquêt). En 2004 Il paye l’hypothèque de la maison avec ces 20’000. </a:t>
            </a:r>
          </a:p>
          <a:p>
            <a:pPr marL="0" indent="0">
              <a:buNone/>
            </a:pPr>
            <a:r>
              <a:rPr lang="fr-FR" dirty="0" smtClean="0"/>
              <a:t>La valeur de la maison en 2004 : 200’000</a:t>
            </a:r>
          </a:p>
          <a:p>
            <a:pPr marL="0" indent="0">
              <a:buNone/>
            </a:pPr>
            <a:r>
              <a:rPr lang="fr-FR" dirty="0" smtClean="0"/>
              <a:t>La contribution : 20’000</a:t>
            </a:r>
          </a:p>
          <a:p>
            <a:pPr marL="0" indent="0">
              <a:buNone/>
            </a:pPr>
            <a:r>
              <a:rPr lang="fr-FR" dirty="0" smtClean="0"/>
              <a:t>La proportion de la récompense : 20000/200000= 1/10</a:t>
            </a:r>
          </a:p>
          <a:p>
            <a:pPr marL="0" indent="0">
              <a:buNone/>
            </a:pPr>
            <a:r>
              <a:rPr lang="fr-FR" dirty="0" smtClean="0"/>
              <a:t>La valeur actuelle de la maison à la liquidation : 600’000</a:t>
            </a:r>
          </a:p>
          <a:p>
            <a:pPr marL="0" indent="0">
              <a:buNone/>
            </a:pPr>
            <a:r>
              <a:rPr lang="fr-FR" dirty="0" smtClean="0"/>
              <a:t>La créance de récompense : 600000x1/10 : 60.000</a:t>
            </a:r>
          </a:p>
          <a:p>
            <a:pPr marL="0" indent="0">
              <a:buNone/>
            </a:pPr>
            <a:r>
              <a:rPr lang="fr-FR" dirty="0" smtClean="0"/>
              <a:t>60’000 sera ajouté à l’actif des acquêts de Cem et ça sera partagé, ainsi </a:t>
            </a:r>
            <a:r>
              <a:rPr lang="fr-FR" dirty="0" err="1" smtClean="0"/>
              <a:t>Özlem</a:t>
            </a:r>
            <a:r>
              <a:rPr lang="fr-FR" dirty="0" smtClean="0"/>
              <a:t> ne perdra pas son droit à 20’000 qui est un acquêt. </a:t>
            </a:r>
          </a:p>
          <a:p>
            <a:endParaRPr lang="fr-FR" dirty="0" smtClean="0">
              <a:solidFill>
                <a:schemeClr val="tx1"/>
              </a:solidFill>
            </a:endParaRPr>
          </a:p>
          <a:p>
            <a:pPr marL="0" indent="0">
              <a:buNone/>
            </a:pPr>
            <a:endParaRPr lang="fr-FR" dirty="0" smtClean="0">
              <a:solidFill>
                <a:schemeClr val="tx1"/>
              </a:solidFill>
            </a:endParaRPr>
          </a:p>
        </p:txBody>
      </p:sp>
    </p:spTree>
    <p:extLst>
      <p:ext uri="{BB962C8B-B14F-4D97-AF65-F5344CB8AC3E}">
        <p14:creationId xmlns:p14="http://schemas.microsoft.com/office/powerpoint/2010/main" val="374993028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Bénéfice (art. 231)-</a:t>
            </a:r>
            <a:r>
              <a:rPr lang="fr-FR" dirty="0" err="1" smtClean="0"/>
              <a:t>Artık</a:t>
            </a:r>
            <a:r>
              <a:rPr lang="fr-FR" dirty="0" smtClean="0"/>
              <a:t> </a:t>
            </a:r>
            <a:r>
              <a:rPr lang="fr-FR" dirty="0" err="1" smtClean="0"/>
              <a:t>Değer</a:t>
            </a:r>
            <a:endParaRPr lang="fr-FR" dirty="0"/>
          </a:p>
        </p:txBody>
      </p:sp>
      <p:sp>
        <p:nvSpPr>
          <p:cNvPr id="3" name="Content Placeholder 2"/>
          <p:cNvSpPr>
            <a:spLocks noGrp="1"/>
          </p:cNvSpPr>
          <p:nvPr>
            <p:ph idx="1"/>
          </p:nvPr>
        </p:nvSpPr>
        <p:spPr/>
        <p:txBody>
          <a:bodyPr/>
          <a:lstStyle/>
          <a:p>
            <a:pPr marL="0" indent="0" algn="just">
              <a:buNone/>
            </a:pPr>
            <a:r>
              <a:rPr lang="en-US" dirty="0"/>
              <a:t>1 Des </a:t>
            </a:r>
            <a:r>
              <a:rPr lang="en-US" b="1" dirty="0" err="1"/>
              <a:t>acquêts</a:t>
            </a:r>
            <a:r>
              <a:rPr lang="en-US" dirty="0"/>
              <a:t> de </a:t>
            </a:r>
            <a:r>
              <a:rPr lang="en-US" dirty="0" err="1"/>
              <a:t>chaque</a:t>
            </a:r>
            <a:r>
              <a:rPr lang="en-US" dirty="0"/>
              <a:t> </a:t>
            </a:r>
            <a:r>
              <a:rPr lang="en-US" dirty="0" err="1"/>
              <a:t>époux</a:t>
            </a:r>
            <a:r>
              <a:rPr lang="en-US" dirty="0"/>
              <a:t>, </a:t>
            </a:r>
            <a:r>
              <a:rPr lang="en-US" b="1" dirty="0" err="1"/>
              <a:t>réunions</a:t>
            </a:r>
            <a:r>
              <a:rPr lang="en-US" dirty="0"/>
              <a:t> et </a:t>
            </a:r>
            <a:r>
              <a:rPr lang="en-US" b="1" dirty="0" err="1"/>
              <a:t>récompenses</a:t>
            </a:r>
            <a:r>
              <a:rPr lang="en-US" dirty="0"/>
              <a:t> comprises, on </a:t>
            </a:r>
            <a:r>
              <a:rPr lang="en-US" b="1" dirty="0" err="1"/>
              <a:t>déduit</a:t>
            </a:r>
            <a:r>
              <a:rPr lang="en-US" b="1" dirty="0"/>
              <a:t> </a:t>
            </a:r>
            <a:r>
              <a:rPr lang="en-US" b="1" dirty="0" err="1"/>
              <a:t>toutes</a:t>
            </a:r>
            <a:r>
              <a:rPr lang="en-US" b="1" dirty="0"/>
              <a:t> les </a:t>
            </a:r>
            <a:r>
              <a:rPr lang="en-US" b="1" dirty="0" err="1"/>
              <a:t>dettes</a:t>
            </a:r>
            <a:r>
              <a:rPr lang="en-US" b="1" dirty="0"/>
              <a:t> </a:t>
            </a:r>
            <a:r>
              <a:rPr lang="en-US" dirty="0"/>
              <a:t>qui les </a:t>
            </a:r>
            <a:r>
              <a:rPr lang="en-US" dirty="0" err="1"/>
              <a:t>grèvent</a:t>
            </a:r>
            <a:r>
              <a:rPr lang="en-US" dirty="0"/>
              <a:t> pour </a:t>
            </a:r>
            <a:r>
              <a:rPr lang="en-US" dirty="0" err="1"/>
              <a:t>dégager</a:t>
            </a:r>
            <a:r>
              <a:rPr lang="en-US" dirty="0"/>
              <a:t> le </a:t>
            </a:r>
            <a:r>
              <a:rPr lang="en-US" dirty="0" err="1"/>
              <a:t>bénéfice</a:t>
            </a:r>
            <a:r>
              <a:rPr lang="en-US" dirty="0"/>
              <a:t>. </a:t>
            </a:r>
          </a:p>
          <a:p>
            <a:pPr marL="0" indent="0" algn="just">
              <a:buNone/>
            </a:pPr>
            <a:r>
              <a:rPr lang="en-US" dirty="0"/>
              <a:t>2 Il </a:t>
            </a:r>
            <a:r>
              <a:rPr lang="en-US" dirty="0" err="1"/>
              <a:t>n’est</a:t>
            </a:r>
            <a:r>
              <a:rPr lang="en-US" dirty="0"/>
              <a:t> pas </a:t>
            </a:r>
            <a:r>
              <a:rPr lang="en-US" dirty="0" err="1"/>
              <a:t>tenu</a:t>
            </a:r>
            <a:r>
              <a:rPr lang="en-US" dirty="0"/>
              <a:t> </a:t>
            </a:r>
            <a:r>
              <a:rPr lang="en-US" dirty="0" err="1"/>
              <a:t>compte</a:t>
            </a:r>
            <a:r>
              <a:rPr lang="en-US" dirty="0"/>
              <a:t> d’un </a:t>
            </a:r>
            <a:r>
              <a:rPr lang="en-US" dirty="0" err="1"/>
              <a:t>déficit</a:t>
            </a:r>
            <a:r>
              <a:rPr lang="en-US" dirty="0"/>
              <a:t>. </a:t>
            </a:r>
          </a:p>
          <a:p>
            <a:pPr marL="0" indent="0">
              <a:buNone/>
            </a:pPr>
            <a:r>
              <a:rPr lang="fr-FR" dirty="0" smtClean="0"/>
              <a:t>Alors pour calculer la valeur des acquêts il faut d’abord faire la réunion et la récompense. </a:t>
            </a:r>
          </a:p>
          <a:p>
            <a:pPr marL="0" indent="0">
              <a:buNone/>
            </a:pPr>
            <a:r>
              <a:rPr lang="fr-FR" dirty="0"/>
              <a:t>Il faut toujours faire le tableau avec l’actif et le passif</a:t>
            </a:r>
          </a:p>
          <a:p>
            <a:pPr marL="0" indent="0">
              <a:buNone/>
            </a:pPr>
            <a:r>
              <a:rPr lang="fr-FR" dirty="0"/>
              <a:t>Bénéfice sera calculé pour chacun des époux séparément. </a:t>
            </a:r>
          </a:p>
          <a:p>
            <a:pPr marL="0" indent="0">
              <a:buNone/>
            </a:pPr>
            <a:endParaRPr lang="fr-FR" dirty="0" smtClean="0"/>
          </a:p>
        </p:txBody>
      </p:sp>
    </p:spTree>
    <p:extLst>
      <p:ext uri="{BB962C8B-B14F-4D97-AF65-F5344CB8AC3E}">
        <p14:creationId xmlns:p14="http://schemas.microsoft.com/office/powerpoint/2010/main" val="257043689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05841"/>
            <a:ext cx="8913813" cy="1940560"/>
          </a:xfrm>
        </p:spPr>
        <p:txBody>
          <a:bodyPr>
            <a:normAutofit/>
          </a:bodyPr>
          <a:lstStyle/>
          <a:p>
            <a:pPr algn="ctr"/>
            <a:r>
              <a:rPr lang="en-US" dirty="0" smtClean="0"/>
              <a:t>RÉGIMES MATRIMONIAUX </a:t>
            </a:r>
            <a:br>
              <a:rPr lang="en-US" dirty="0" smtClean="0"/>
            </a:br>
            <a:r>
              <a:rPr lang="en-US" dirty="0" smtClean="0"/>
              <a:t>EN DROIT TURC</a:t>
            </a:r>
            <a:endParaRPr lang="en-US" dirty="0"/>
          </a:p>
        </p:txBody>
      </p:sp>
      <p:sp>
        <p:nvSpPr>
          <p:cNvPr id="3" name="Content Placeholder 2"/>
          <p:cNvSpPr>
            <a:spLocks noGrp="1"/>
          </p:cNvSpPr>
          <p:nvPr>
            <p:ph idx="1"/>
          </p:nvPr>
        </p:nvSpPr>
        <p:spPr>
          <a:xfrm>
            <a:off x="799464" y="3332742"/>
            <a:ext cx="7610476" cy="3159497"/>
          </a:xfrm>
        </p:spPr>
        <p:txBody>
          <a:bodyPr>
            <a:noAutofit/>
          </a:bodyPr>
          <a:lstStyle/>
          <a:p>
            <a:pPr>
              <a:buFont typeface="Wingdings" charset="2"/>
              <a:buChar char="ü"/>
            </a:pPr>
            <a:endParaRPr lang="fr-FR" sz="2800" dirty="0" smtClean="0"/>
          </a:p>
          <a:p>
            <a:pPr>
              <a:buFont typeface="Wingdings" charset="2"/>
              <a:buChar char="ü"/>
            </a:pPr>
            <a:r>
              <a:rPr lang="fr-FR" sz="2800" dirty="0" smtClean="0"/>
              <a:t>Régime légal</a:t>
            </a:r>
            <a:endParaRPr lang="fr-FR" sz="2800" dirty="0"/>
          </a:p>
          <a:p>
            <a:pPr>
              <a:buFont typeface="Wingdings" charset="2"/>
              <a:buChar char="ü"/>
            </a:pPr>
            <a:r>
              <a:rPr lang="fr-FR" sz="2800" dirty="0"/>
              <a:t>R</a:t>
            </a:r>
            <a:r>
              <a:rPr lang="fr-FR" sz="2800" dirty="0" smtClean="0"/>
              <a:t>égime </a:t>
            </a:r>
            <a:r>
              <a:rPr lang="fr-FR" sz="2800" dirty="0" smtClean="0"/>
              <a:t>conventionnel </a:t>
            </a:r>
            <a:endParaRPr lang="fr-FR" sz="2800" dirty="0"/>
          </a:p>
          <a:p>
            <a:pPr>
              <a:buFont typeface="Wingdings" charset="2"/>
              <a:buChar char="ü"/>
            </a:pPr>
            <a:r>
              <a:rPr lang="fr-FR" sz="2800" dirty="0"/>
              <a:t>R</a:t>
            </a:r>
            <a:r>
              <a:rPr lang="fr-FR" sz="2800" dirty="0" smtClean="0"/>
              <a:t>égime extraordinaire</a:t>
            </a:r>
            <a:endParaRPr lang="en-US" sz="2800" dirty="0"/>
          </a:p>
          <a:p>
            <a:pPr marL="0" indent="0">
              <a:buNone/>
            </a:pPr>
            <a:endParaRPr lang="en-US" sz="1400" dirty="0"/>
          </a:p>
        </p:txBody>
      </p:sp>
    </p:spTree>
    <p:extLst>
      <p:ext uri="{BB962C8B-B14F-4D97-AF65-F5344CB8AC3E}">
        <p14:creationId xmlns:p14="http://schemas.microsoft.com/office/powerpoint/2010/main" val="408836682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LA PLUS VALUE (</a:t>
            </a:r>
            <a:r>
              <a:rPr lang="fr-FR" dirty="0" err="1" smtClean="0"/>
              <a:t>Değer</a:t>
            </a:r>
            <a:r>
              <a:rPr lang="fr-FR" dirty="0" smtClean="0"/>
              <a:t> </a:t>
            </a:r>
            <a:r>
              <a:rPr lang="fr-FR" dirty="0" err="1" smtClean="0"/>
              <a:t>Artış</a:t>
            </a:r>
            <a:r>
              <a:rPr lang="fr-FR" dirty="0" smtClean="0"/>
              <a:t> </a:t>
            </a:r>
            <a:r>
              <a:rPr lang="fr-FR" dirty="0" err="1" smtClean="0"/>
              <a:t>Payı</a:t>
            </a:r>
            <a:r>
              <a:rPr lang="fr-FR" dirty="0" smtClean="0"/>
              <a:t>)</a:t>
            </a:r>
            <a:endParaRPr lang="fr-FR" dirty="0"/>
          </a:p>
        </p:txBody>
      </p:sp>
      <p:sp>
        <p:nvSpPr>
          <p:cNvPr id="3" name="Content Placeholder 2"/>
          <p:cNvSpPr>
            <a:spLocks noGrp="1"/>
          </p:cNvSpPr>
          <p:nvPr>
            <p:ph idx="1"/>
          </p:nvPr>
        </p:nvSpPr>
        <p:spPr/>
        <p:txBody>
          <a:bodyPr>
            <a:normAutofit fontScale="85000" lnSpcReduction="10000"/>
          </a:bodyPr>
          <a:lstStyle/>
          <a:p>
            <a:pPr marL="0" indent="0">
              <a:buNone/>
            </a:pPr>
            <a:r>
              <a:rPr lang="fr-FR" dirty="0" smtClean="0"/>
              <a:t>CCT art. 227: </a:t>
            </a:r>
            <a:r>
              <a:rPr lang="fr-FR" b="1" u="sng" dirty="0" smtClean="0"/>
              <a:t>Part à la plus value</a:t>
            </a:r>
          </a:p>
          <a:p>
            <a:pPr marL="0" indent="0">
              <a:buNone/>
            </a:pPr>
            <a:r>
              <a:rPr lang="fr-FR" dirty="0"/>
              <a:t>1 Lorsqu’un </a:t>
            </a:r>
            <a:r>
              <a:rPr lang="fr-FR" dirty="0" err="1"/>
              <a:t>époux</a:t>
            </a:r>
            <a:r>
              <a:rPr lang="fr-FR" dirty="0"/>
              <a:t> a contribué sans contrepartie correspondante à </a:t>
            </a:r>
            <a:r>
              <a:rPr lang="fr-FR" dirty="0" smtClean="0"/>
              <a:t>l’acquisition</a:t>
            </a:r>
            <a:r>
              <a:rPr lang="fr-FR" dirty="0"/>
              <a:t>, à l’</a:t>
            </a:r>
            <a:r>
              <a:rPr lang="fr-FR" dirty="0" err="1"/>
              <a:t>amélioration</a:t>
            </a:r>
            <a:r>
              <a:rPr lang="fr-FR" dirty="0"/>
              <a:t> ou à la conservation de biens de son </a:t>
            </a:r>
            <a:r>
              <a:rPr lang="fr-FR" dirty="0" smtClean="0"/>
              <a:t>co</a:t>
            </a:r>
            <a:r>
              <a:rPr lang="fr-FR" dirty="0"/>
              <a:t>n</a:t>
            </a:r>
            <a:r>
              <a:rPr lang="fr-FR" dirty="0" smtClean="0"/>
              <a:t>joint </a:t>
            </a:r>
            <a:r>
              <a:rPr lang="fr-FR" dirty="0"/>
              <a:t>qui se retrouvent à la liquidation avec une plus-value, sa </a:t>
            </a:r>
            <a:r>
              <a:rPr lang="fr-FR" dirty="0" err="1"/>
              <a:t>créance</a:t>
            </a:r>
            <a:r>
              <a:rPr lang="fr-FR" dirty="0"/>
              <a:t> est proportionnelle à sa contribution et elle se calcule sur la valeur </a:t>
            </a:r>
            <a:r>
              <a:rPr lang="fr-FR" dirty="0" smtClean="0"/>
              <a:t>actuelle </a:t>
            </a:r>
            <a:r>
              <a:rPr lang="fr-FR" dirty="0"/>
              <a:t>des biens; en cas de moins-value, il peut en tout cas </a:t>
            </a:r>
            <a:r>
              <a:rPr lang="fr-FR" dirty="0" err="1"/>
              <a:t>réclamer</a:t>
            </a:r>
            <a:r>
              <a:rPr lang="fr-FR" dirty="0"/>
              <a:t> le montant de ses investissements. </a:t>
            </a:r>
          </a:p>
          <a:p>
            <a:pPr marL="0" indent="0">
              <a:buNone/>
            </a:pPr>
            <a:r>
              <a:rPr lang="fr-FR" dirty="0"/>
              <a:t>2 Si l’un des biens </a:t>
            </a:r>
            <a:r>
              <a:rPr lang="fr-FR" dirty="0" err="1"/>
              <a:t>considérés</a:t>
            </a:r>
            <a:r>
              <a:rPr lang="fr-FR" dirty="0"/>
              <a:t> a </a:t>
            </a:r>
            <a:r>
              <a:rPr lang="fr-FR" dirty="0" err="1" smtClean="0"/>
              <a:t>été</a:t>
            </a:r>
            <a:r>
              <a:rPr lang="fr-FR" dirty="0" smtClean="0"/>
              <a:t> </a:t>
            </a:r>
            <a:r>
              <a:rPr lang="fr-FR" dirty="0" err="1" smtClean="0"/>
              <a:t>aliéné</a:t>
            </a:r>
            <a:r>
              <a:rPr lang="fr-FR" dirty="0" smtClean="0"/>
              <a:t> </a:t>
            </a:r>
            <a:r>
              <a:rPr lang="fr-FR" dirty="0"/>
              <a:t>auparavant, la </a:t>
            </a:r>
            <a:r>
              <a:rPr lang="fr-FR" dirty="0" err="1"/>
              <a:t>créance</a:t>
            </a:r>
            <a:r>
              <a:rPr lang="fr-FR" dirty="0"/>
              <a:t> est </a:t>
            </a:r>
            <a:r>
              <a:rPr lang="fr-FR" dirty="0" err="1"/>
              <a:t>immédiatement</a:t>
            </a:r>
            <a:r>
              <a:rPr lang="fr-FR" dirty="0"/>
              <a:t> exigible et elle se calcule sur la valeur de </a:t>
            </a:r>
            <a:r>
              <a:rPr lang="fr-FR" dirty="0" err="1"/>
              <a:t>réalisation</a:t>
            </a:r>
            <a:r>
              <a:rPr lang="fr-FR" dirty="0"/>
              <a:t> du bien à l’</a:t>
            </a:r>
            <a:r>
              <a:rPr lang="fr-FR" dirty="0" err="1"/>
              <a:t>époque</a:t>
            </a:r>
            <a:r>
              <a:rPr lang="fr-FR" dirty="0"/>
              <a:t> de l’</a:t>
            </a:r>
            <a:r>
              <a:rPr lang="fr-FR" dirty="0" err="1"/>
              <a:t>aliénation</a:t>
            </a:r>
            <a:r>
              <a:rPr lang="fr-FR" dirty="0"/>
              <a:t>. </a:t>
            </a:r>
          </a:p>
          <a:p>
            <a:pPr marL="0" indent="0">
              <a:buNone/>
            </a:pPr>
            <a:r>
              <a:rPr lang="fr-FR" dirty="0"/>
              <a:t>3 </a:t>
            </a:r>
            <a:r>
              <a:rPr lang="fr-FR" b="1" u="sng" dirty="0"/>
              <a:t>Par convention </a:t>
            </a:r>
            <a:r>
              <a:rPr lang="fr-FR" b="1" u="sng" dirty="0" err="1"/>
              <a:t>écrite</a:t>
            </a:r>
            <a:r>
              <a:rPr lang="fr-FR" b="1" u="sng" dirty="0"/>
              <a:t>, les </a:t>
            </a:r>
            <a:r>
              <a:rPr lang="fr-FR" b="1" u="sng" dirty="0" err="1"/>
              <a:t>époux</a:t>
            </a:r>
            <a:r>
              <a:rPr lang="fr-FR" b="1" u="sng" dirty="0"/>
              <a:t> peuvent </a:t>
            </a:r>
            <a:r>
              <a:rPr lang="fr-FR" b="1" u="sng" dirty="0" err="1"/>
              <a:t>écarter</a:t>
            </a:r>
            <a:r>
              <a:rPr lang="fr-FR" b="1" u="sng" dirty="0"/>
              <a:t> ou modifier la part à la plus-value d’un bien. </a:t>
            </a:r>
          </a:p>
          <a:p>
            <a:pPr marL="0" indent="0">
              <a:buNone/>
            </a:pPr>
            <a:endParaRPr lang="fr-FR" dirty="0"/>
          </a:p>
        </p:txBody>
      </p:sp>
    </p:spTree>
    <p:extLst>
      <p:ext uri="{BB962C8B-B14F-4D97-AF65-F5344CB8AC3E}">
        <p14:creationId xmlns:p14="http://schemas.microsoft.com/office/powerpoint/2010/main" val="405276832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fr-FR" dirty="0"/>
          </a:p>
        </p:txBody>
      </p:sp>
      <p:sp>
        <p:nvSpPr>
          <p:cNvPr id="3" name="Content Placeholder 2"/>
          <p:cNvSpPr>
            <a:spLocks noGrp="1"/>
          </p:cNvSpPr>
          <p:nvPr>
            <p:ph idx="1"/>
          </p:nvPr>
        </p:nvSpPr>
        <p:spPr/>
        <p:txBody>
          <a:bodyPr>
            <a:normAutofit fontScale="70000" lnSpcReduction="20000"/>
          </a:bodyPr>
          <a:lstStyle/>
          <a:p>
            <a:r>
              <a:rPr lang="fr-FR" dirty="0" smtClean="0"/>
              <a:t>Le calcul de la créance de  plus-value</a:t>
            </a:r>
          </a:p>
          <a:p>
            <a:pPr marL="0" indent="0">
              <a:buNone/>
            </a:pPr>
            <a:r>
              <a:rPr lang="fr-FR" dirty="0" err="1"/>
              <a:t>Özlem</a:t>
            </a:r>
            <a:r>
              <a:rPr lang="fr-FR" dirty="0"/>
              <a:t> fait un héritage d’une maison, valeur nette de la maison est 200.000 lire turc. Pour l’isolation de la maison, son mari Cem avance 50.000 lire turc. A la liquidation l’immeuble vaut 400.000 lire turc. </a:t>
            </a:r>
            <a:endParaRPr lang="en-US" dirty="0"/>
          </a:p>
          <a:p>
            <a:pPr marL="0" indent="0">
              <a:buNone/>
            </a:pPr>
            <a:r>
              <a:rPr lang="fr-FR" dirty="0"/>
              <a:t>La valeur initiale de l’immeuble : 200000</a:t>
            </a:r>
            <a:endParaRPr lang="en-US" dirty="0"/>
          </a:p>
          <a:p>
            <a:pPr marL="0" indent="0">
              <a:buNone/>
            </a:pPr>
            <a:r>
              <a:rPr lang="fr-FR" dirty="0"/>
              <a:t>La contribution : 50.000</a:t>
            </a:r>
            <a:endParaRPr lang="en-US" dirty="0"/>
          </a:p>
          <a:p>
            <a:pPr marL="0" indent="0">
              <a:buNone/>
            </a:pPr>
            <a:r>
              <a:rPr lang="fr-FR" dirty="0"/>
              <a:t>La valeur avec la contribution : 250000</a:t>
            </a:r>
            <a:endParaRPr lang="en-US" dirty="0"/>
          </a:p>
          <a:p>
            <a:pPr marL="0" indent="0">
              <a:buNone/>
            </a:pPr>
            <a:r>
              <a:rPr lang="fr-FR" dirty="0"/>
              <a:t>La plus value : 50000/250000= 1/5</a:t>
            </a:r>
            <a:endParaRPr lang="en-US" dirty="0"/>
          </a:p>
          <a:p>
            <a:pPr marL="0" indent="0">
              <a:buNone/>
            </a:pPr>
            <a:r>
              <a:rPr lang="fr-FR" dirty="0"/>
              <a:t>La </a:t>
            </a:r>
            <a:r>
              <a:rPr lang="fr-FR" dirty="0" smtClean="0"/>
              <a:t>valeur actuelle </a:t>
            </a:r>
            <a:r>
              <a:rPr lang="fr-FR" dirty="0"/>
              <a:t>à la liquidation : 400000</a:t>
            </a:r>
            <a:endParaRPr lang="en-US" dirty="0"/>
          </a:p>
          <a:p>
            <a:pPr marL="0" indent="0">
              <a:buNone/>
            </a:pPr>
            <a:r>
              <a:rPr lang="fr-FR" dirty="0"/>
              <a:t>La créance de plus value : 400000x1/5 : 80.000</a:t>
            </a:r>
            <a:endParaRPr lang="en-US" dirty="0"/>
          </a:p>
          <a:p>
            <a:pPr marL="0" indent="0">
              <a:buNone/>
            </a:pPr>
            <a:endParaRPr lang="fr-FR" dirty="0"/>
          </a:p>
        </p:txBody>
      </p:sp>
    </p:spTree>
    <p:extLst>
      <p:ext uri="{BB962C8B-B14F-4D97-AF65-F5344CB8AC3E}">
        <p14:creationId xmlns:p14="http://schemas.microsoft.com/office/powerpoint/2010/main" val="291007469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La travail domestique de l’épouse comme plus-value ?</a:t>
            </a:r>
            <a:endParaRPr lang="fr-FR"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En </a:t>
            </a:r>
            <a:r>
              <a:rPr lang="en-US" dirty="0" err="1" smtClean="0"/>
              <a:t>droit</a:t>
            </a:r>
            <a:r>
              <a:rPr lang="en-US" dirty="0" smtClean="0"/>
              <a:t> </a:t>
            </a:r>
            <a:r>
              <a:rPr lang="en-US" dirty="0" err="1" smtClean="0"/>
              <a:t>turc</a:t>
            </a:r>
            <a:r>
              <a:rPr lang="en-US" dirty="0" smtClean="0"/>
              <a:t> la </a:t>
            </a:r>
            <a:r>
              <a:rPr lang="en-US" dirty="0" err="1" smtClean="0"/>
              <a:t>Cour</a:t>
            </a:r>
            <a:r>
              <a:rPr lang="en-US" dirty="0" smtClean="0"/>
              <a:t> supreme ne </a:t>
            </a:r>
            <a:r>
              <a:rPr lang="en-US" dirty="0" err="1" smtClean="0"/>
              <a:t>prend</a:t>
            </a:r>
            <a:r>
              <a:rPr lang="en-US" dirty="0" smtClean="0"/>
              <a:t> pas </a:t>
            </a:r>
            <a:r>
              <a:rPr lang="en-US" dirty="0" err="1" smtClean="0"/>
              <a:t>ce</a:t>
            </a:r>
            <a:r>
              <a:rPr lang="en-US" dirty="0" smtClean="0"/>
              <a:t> travail en </a:t>
            </a:r>
            <a:r>
              <a:rPr lang="en-US" dirty="0" err="1" smtClean="0"/>
              <a:t>compte</a:t>
            </a:r>
            <a:r>
              <a:rPr lang="en-US" dirty="0" smtClean="0"/>
              <a:t> </a:t>
            </a:r>
            <a:r>
              <a:rPr lang="en-US" dirty="0" err="1" smtClean="0"/>
              <a:t>lors</a:t>
            </a:r>
            <a:r>
              <a:rPr lang="en-US" dirty="0" smtClean="0"/>
              <a:t> de la liquidation du régime (</a:t>
            </a:r>
            <a:r>
              <a:rPr lang="en-US" dirty="0" err="1" smtClean="0"/>
              <a:t>ni</a:t>
            </a:r>
            <a:r>
              <a:rPr lang="en-US" dirty="0" smtClean="0"/>
              <a:t> pour SP </a:t>
            </a:r>
            <a:r>
              <a:rPr lang="en-US" dirty="0" err="1" smtClean="0"/>
              <a:t>ni</a:t>
            </a:r>
            <a:r>
              <a:rPr lang="en-US" dirty="0" smtClean="0"/>
              <a:t> pour PA)</a:t>
            </a:r>
          </a:p>
          <a:p>
            <a:pPr marL="0" indent="0">
              <a:buNone/>
            </a:pPr>
            <a:r>
              <a:rPr lang="en-US" dirty="0" smtClean="0"/>
              <a:t>Cf. Code civil </a:t>
            </a:r>
            <a:r>
              <a:rPr lang="en-US" dirty="0" err="1" smtClean="0"/>
              <a:t>suisse</a:t>
            </a:r>
            <a:r>
              <a:rPr lang="en-US" dirty="0" smtClean="0"/>
              <a:t> art. 165</a:t>
            </a:r>
          </a:p>
          <a:p>
            <a:pPr marL="0" indent="0">
              <a:buNone/>
            </a:pPr>
            <a:r>
              <a:rPr lang="en-US" dirty="0" smtClean="0"/>
              <a:t>1 </a:t>
            </a:r>
            <a:r>
              <a:rPr lang="en-US" dirty="0" err="1"/>
              <a:t>Lorsqu’un</a:t>
            </a:r>
            <a:r>
              <a:rPr lang="en-US" dirty="0"/>
              <a:t> </a:t>
            </a:r>
            <a:r>
              <a:rPr lang="en-US" dirty="0" err="1"/>
              <a:t>époux</a:t>
            </a:r>
            <a:r>
              <a:rPr lang="en-US" dirty="0"/>
              <a:t> a </a:t>
            </a:r>
            <a:r>
              <a:rPr lang="en-US" dirty="0" err="1"/>
              <a:t>collaboré</a:t>
            </a:r>
            <a:r>
              <a:rPr lang="en-US" dirty="0"/>
              <a:t> </a:t>
            </a:r>
            <a:r>
              <a:rPr lang="en-US" dirty="0" err="1"/>
              <a:t>à</a:t>
            </a:r>
            <a:r>
              <a:rPr lang="en-US" dirty="0"/>
              <a:t> la profession </a:t>
            </a:r>
            <a:r>
              <a:rPr lang="en-US" dirty="0" err="1"/>
              <a:t>ou</a:t>
            </a:r>
            <a:r>
              <a:rPr lang="en-US" dirty="0"/>
              <a:t> </a:t>
            </a:r>
            <a:r>
              <a:rPr lang="en-US" dirty="0" err="1"/>
              <a:t>à</a:t>
            </a:r>
            <a:r>
              <a:rPr lang="en-US" dirty="0"/>
              <a:t> </a:t>
            </a:r>
            <a:r>
              <a:rPr lang="en-US" dirty="0" err="1"/>
              <a:t>l’entreprise</a:t>
            </a:r>
            <a:r>
              <a:rPr lang="en-US" dirty="0"/>
              <a:t> de son conjoint </a:t>
            </a:r>
            <a:r>
              <a:rPr lang="en-US" dirty="0" err="1"/>
              <a:t>dans</a:t>
            </a:r>
            <a:r>
              <a:rPr lang="en-US" dirty="0"/>
              <a:t> </a:t>
            </a:r>
            <a:r>
              <a:rPr lang="en-US" dirty="0" err="1"/>
              <a:t>une</a:t>
            </a:r>
            <a:r>
              <a:rPr lang="en-US" dirty="0"/>
              <a:t> </a:t>
            </a:r>
            <a:r>
              <a:rPr lang="en-US" dirty="0" err="1"/>
              <a:t>mesure</a:t>
            </a:r>
            <a:r>
              <a:rPr lang="en-US" dirty="0"/>
              <a:t> </a:t>
            </a:r>
            <a:r>
              <a:rPr lang="en-US" dirty="0" err="1"/>
              <a:t>notablement</a:t>
            </a:r>
            <a:r>
              <a:rPr lang="en-US" dirty="0"/>
              <a:t> </a:t>
            </a:r>
            <a:r>
              <a:rPr lang="en-US" dirty="0" err="1"/>
              <a:t>supérieure</a:t>
            </a:r>
            <a:r>
              <a:rPr lang="en-US" dirty="0"/>
              <a:t> </a:t>
            </a:r>
            <a:r>
              <a:rPr lang="en-US" dirty="0" err="1"/>
              <a:t>à</a:t>
            </a:r>
            <a:r>
              <a:rPr lang="en-US" dirty="0"/>
              <a:t> </a:t>
            </a:r>
            <a:r>
              <a:rPr lang="en-US" dirty="0" err="1"/>
              <a:t>ce</a:t>
            </a:r>
            <a:r>
              <a:rPr lang="en-US" dirty="0"/>
              <a:t> </a:t>
            </a:r>
            <a:r>
              <a:rPr lang="en-US" dirty="0" err="1"/>
              <a:t>qu’exige</a:t>
            </a:r>
            <a:r>
              <a:rPr lang="en-US" dirty="0"/>
              <a:t> </a:t>
            </a:r>
            <a:r>
              <a:rPr lang="en-US" dirty="0" err="1"/>
              <a:t>sa</a:t>
            </a:r>
            <a:r>
              <a:rPr lang="en-US" dirty="0"/>
              <a:t> contribution </a:t>
            </a:r>
            <a:r>
              <a:rPr lang="en-US" dirty="0" err="1"/>
              <a:t>à</a:t>
            </a:r>
            <a:r>
              <a:rPr lang="en-US" dirty="0"/>
              <a:t> </a:t>
            </a:r>
            <a:r>
              <a:rPr lang="en-US" dirty="0" err="1"/>
              <a:t>l’entretien</a:t>
            </a:r>
            <a:r>
              <a:rPr lang="en-US" dirty="0"/>
              <a:t> de la </a:t>
            </a:r>
            <a:r>
              <a:rPr lang="en-US" dirty="0" err="1"/>
              <a:t>famille</a:t>
            </a:r>
            <a:r>
              <a:rPr lang="en-US" dirty="0"/>
              <a:t>, </a:t>
            </a:r>
            <a:r>
              <a:rPr lang="en-US" dirty="0" err="1"/>
              <a:t>il</a:t>
            </a:r>
            <a:r>
              <a:rPr lang="en-US" dirty="0"/>
              <a:t> a </a:t>
            </a:r>
            <a:r>
              <a:rPr lang="en-US" dirty="0" err="1"/>
              <a:t>droit</a:t>
            </a:r>
            <a:r>
              <a:rPr lang="en-US" dirty="0"/>
              <a:t> </a:t>
            </a:r>
            <a:r>
              <a:rPr lang="en-US" dirty="0" err="1"/>
              <a:t>à</a:t>
            </a:r>
            <a:r>
              <a:rPr lang="en-US" dirty="0"/>
              <a:t> </a:t>
            </a:r>
            <a:r>
              <a:rPr lang="en-US" dirty="0" err="1"/>
              <a:t>une</a:t>
            </a:r>
            <a:r>
              <a:rPr lang="en-US" dirty="0"/>
              <a:t> </a:t>
            </a:r>
            <a:r>
              <a:rPr lang="en-US" dirty="0" err="1"/>
              <a:t>indemnité</a:t>
            </a:r>
            <a:r>
              <a:rPr lang="en-US" dirty="0"/>
              <a:t> </a:t>
            </a:r>
            <a:r>
              <a:rPr lang="en-US" dirty="0" err="1" smtClean="0"/>
              <a:t>équitable</a:t>
            </a:r>
            <a:r>
              <a:rPr lang="en-US" dirty="0"/>
              <a:t>.</a:t>
            </a:r>
          </a:p>
          <a:p>
            <a:pPr marL="0" indent="0">
              <a:buNone/>
            </a:pPr>
            <a:r>
              <a:rPr lang="en-US" dirty="0"/>
              <a:t>2 Il en </a:t>
            </a:r>
            <a:r>
              <a:rPr lang="en-US" dirty="0" err="1"/>
              <a:t>va</a:t>
            </a:r>
            <a:r>
              <a:rPr lang="en-US" dirty="0"/>
              <a:t> de </a:t>
            </a:r>
            <a:r>
              <a:rPr lang="en-US" dirty="0" err="1"/>
              <a:t>même</a:t>
            </a:r>
            <a:r>
              <a:rPr lang="en-US" dirty="0"/>
              <a:t> </a:t>
            </a:r>
            <a:r>
              <a:rPr lang="en-US" dirty="0" err="1"/>
              <a:t>lorsqu’un</a:t>
            </a:r>
            <a:r>
              <a:rPr lang="en-US" dirty="0"/>
              <a:t> </a:t>
            </a:r>
            <a:r>
              <a:rPr lang="en-US" dirty="0" err="1"/>
              <a:t>époux</a:t>
            </a:r>
            <a:r>
              <a:rPr lang="en-US" dirty="0"/>
              <a:t>, par </a:t>
            </a:r>
            <a:r>
              <a:rPr lang="en-US" dirty="0" err="1"/>
              <a:t>ses</a:t>
            </a:r>
            <a:r>
              <a:rPr lang="en-US" dirty="0"/>
              <a:t> </a:t>
            </a:r>
            <a:r>
              <a:rPr lang="en-US" dirty="0" err="1"/>
              <a:t>revenus</a:t>
            </a:r>
            <a:r>
              <a:rPr lang="en-US" dirty="0"/>
              <a:t> </a:t>
            </a:r>
            <a:r>
              <a:rPr lang="en-US" dirty="0" err="1"/>
              <a:t>ou</a:t>
            </a:r>
            <a:r>
              <a:rPr lang="en-US" dirty="0"/>
              <a:t> </a:t>
            </a:r>
            <a:r>
              <a:rPr lang="en-US" dirty="0" err="1"/>
              <a:t>sa</a:t>
            </a:r>
            <a:r>
              <a:rPr lang="en-US" dirty="0"/>
              <a:t> fortune, a </a:t>
            </a:r>
            <a:r>
              <a:rPr lang="en-US" dirty="0" err="1"/>
              <a:t>contribué</a:t>
            </a:r>
            <a:r>
              <a:rPr lang="en-US" dirty="0"/>
              <a:t> </a:t>
            </a:r>
            <a:r>
              <a:rPr lang="en-US" dirty="0" err="1"/>
              <a:t>à</a:t>
            </a:r>
            <a:r>
              <a:rPr lang="en-US" dirty="0"/>
              <a:t> </a:t>
            </a:r>
            <a:r>
              <a:rPr lang="en-US" dirty="0" err="1"/>
              <a:t>l’entretien</a:t>
            </a:r>
            <a:r>
              <a:rPr lang="en-US" dirty="0"/>
              <a:t> de la </a:t>
            </a:r>
            <a:r>
              <a:rPr lang="en-US" dirty="0" err="1"/>
              <a:t>famille</a:t>
            </a:r>
            <a:r>
              <a:rPr lang="en-US" dirty="0"/>
              <a:t> </a:t>
            </a:r>
            <a:r>
              <a:rPr lang="en-US" dirty="0" err="1"/>
              <a:t>dans</a:t>
            </a:r>
            <a:r>
              <a:rPr lang="en-US" dirty="0"/>
              <a:t> </a:t>
            </a:r>
            <a:r>
              <a:rPr lang="en-US" dirty="0" err="1"/>
              <a:t>une</a:t>
            </a:r>
            <a:r>
              <a:rPr lang="en-US" dirty="0"/>
              <a:t> </a:t>
            </a:r>
            <a:r>
              <a:rPr lang="en-US" dirty="0" err="1"/>
              <a:t>mesure</a:t>
            </a:r>
            <a:r>
              <a:rPr lang="en-US" dirty="0"/>
              <a:t> </a:t>
            </a:r>
            <a:r>
              <a:rPr lang="en-US" dirty="0" err="1"/>
              <a:t>notablement</a:t>
            </a:r>
            <a:r>
              <a:rPr lang="en-US" dirty="0"/>
              <a:t> </a:t>
            </a:r>
            <a:r>
              <a:rPr lang="en-US" dirty="0" err="1"/>
              <a:t>supérieure</a:t>
            </a:r>
            <a:r>
              <a:rPr lang="en-US" dirty="0"/>
              <a:t> </a:t>
            </a:r>
            <a:r>
              <a:rPr lang="en-US" dirty="0" err="1"/>
              <a:t>à</a:t>
            </a:r>
            <a:r>
              <a:rPr lang="en-US" dirty="0"/>
              <a:t> </a:t>
            </a:r>
            <a:r>
              <a:rPr lang="en-US" dirty="0" err="1"/>
              <a:t>ce</a:t>
            </a:r>
            <a:r>
              <a:rPr lang="en-US" dirty="0"/>
              <a:t> </a:t>
            </a:r>
            <a:r>
              <a:rPr lang="en-US" dirty="0" err="1"/>
              <a:t>qu’il</a:t>
            </a:r>
            <a:r>
              <a:rPr lang="en-US" dirty="0"/>
              <a:t> </a:t>
            </a:r>
            <a:r>
              <a:rPr lang="en-US" dirty="0" err="1"/>
              <a:t>devait</a:t>
            </a:r>
            <a:r>
              <a:rPr lang="en-US" dirty="0"/>
              <a:t>.</a:t>
            </a:r>
          </a:p>
          <a:p>
            <a:pPr marL="0" indent="0">
              <a:buNone/>
            </a:pPr>
            <a:r>
              <a:rPr lang="en-US" dirty="0"/>
              <a:t>3 Un </a:t>
            </a:r>
            <a:r>
              <a:rPr lang="en-US" dirty="0" err="1"/>
              <a:t>époux</a:t>
            </a:r>
            <a:r>
              <a:rPr lang="en-US" dirty="0"/>
              <a:t> ne </a:t>
            </a:r>
            <a:r>
              <a:rPr lang="en-US" dirty="0" err="1"/>
              <a:t>peut</a:t>
            </a:r>
            <a:r>
              <a:rPr lang="en-US" dirty="0"/>
              <a:t> </a:t>
            </a:r>
            <a:r>
              <a:rPr lang="en-US" dirty="0" err="1"/>
              <a:t>élever</a:t>
            </a:r>
            <a:r>
              <a:rPr lang="en-US" dirty="0"/>
              <a:t> </a:t>
            </a:r>
            <a:r>
              <a:rPr lang="en-US" dirty="0" err="1"/>
              <a:t>ces</a:t>
            </a:r>
            <a:r>
              <a:rPr lang="en-US" dirty="0"/>
              <a:t> </a:t>
            </a:r>
            <a:r>
              <a:rPr lang="en-US" dirty="0" err="1"/>
              <a:t>prétentions</a:t>
            </a:r>
            <a:r>
              <a:rPr lang="en-US" dirty="0"/>
              <a:t> </a:t>
            </a:r>
            <a:r>
              <a:rPr lang="en-US" dirty="0" err="1"/>
              <a:t>lorsqu’il</a:t>
            </a:r>
            <a:r>
              <a:rPr lang="en-US" dirty="0"/>
              <a:t> a </a:t>
            </a:r>
            <a:r>
              <a:rPr lang="en-US" dirty="0" err="1"/>
              <a:t>fourni</a:t>
            </a:r>
            <a:r>
              <a:rPr lang="en-US" dirty="0"/>
              <a:t> </a:t>
            </a:r>
            <a:r>
              <a:rPr lang="en-US" dirty="0" err="1"/>
              <a:t>sa</a:t>
            </a:r>
            <a:r>
              <a:rPr lang="en-US" dirty="0"/>
              <a:t> </a:t>
            </a:r>
            <a:r>
              <a:rPr lang="en-US" dirty="0" smtClean="0"/>
              <a:t>contribution </a:t>
            </a:r>
            <a:r>
              <a:rPr lang="en-US" dirty="0"/>
              <a:t>extraordinaire en </a:t>
            </a:r>
            <a:r>
              <a:rPr lang="en-US" dirty="0" err="1"/>
              <a:t>vertu</a:t>
            </a:r>
            <a:r>
              <a:rPr lang="en-US" dirty="0"/>
              <a:t> d’un </a:t>
            </a:r>
            <a:r>
              <a:rPr lang="en-US" dirty="0" err="1"/>
              <a:t>contrat</a:t>
            </a:r>
            <a:r>
              <a:rPr lang="en-US" dirty="0"/>
              <a:t> de travail, de prêt </a:t>
            </a:r>
            <a:r>
              <a:rPr lang="en-US" dirty="0" err="1"/>
              <a:t>ou</a:t>
            </a:r>
            <a:r>
              <a:rPr lang="en-US" dirty="0"/>
              <a:t> de </a:t>
            </a:r>
            <a:r>
              <a:rPr lang="en-US" dirty="0" err="1"/>
              <a:t>société</a:t>
            </a:r>
            <a:r>
              <a:rPr lang="en-US" dirty="0"/>
              <a:t> </a:t>
            </a:r>
            <a:r>
              <a:rPr lang="en-US" dirty="0" err="1"/>
              <a:t>ou</a:t>
            </a:r>
            <a:r>
              <a:rPr lang="en-US" dirty="0"/>
              <a:t> en </a:t>
            </a:r>
            <a:r>
              <a:rPr lang="en-US" dirty="0" err="1"/>
              <a:t>vertu</a:t>
            </a:r>
            <a:r>
              <a:rPr lang="en-US" dirty="0"/>
              <a:t> d’un </a:t>
            </a:r>
            <a:r>
              <a:rPr lang="en-US" dirty="0" err="1"/>
              <a:t>autre</a:t>
            </a:r>
            <a:r>
              <a:rPr lang="en-US" dirty="0"/>
              <a:t> rapport </a:t>
            </a:r>
            <a:r>
              <a:rPr lang="en-US" dirty="0" err="1"/>
              <a:t>juridique</a:t>
            </a:r>
            <a:r>
              <a:rPr lang="en-US" dirty="0"/>
              <a:t>.</a:t>
            </a:r>
          </a:p>
          <a:p>
            <a:endParaRPr lang="fr-FR" dirty="0"/>
          </a:p>
        </p:txBody>
      </p:sp>
    </p:spTree>
    <p:extLst>
      <p:ext uri="{BB962C8B-B14F-4D97-AF65-F5344CB8AC3E}">
        <p14:creationId xmlns:p14="http://schemas.microsoft.com/office/powerpoint/2010/main" val="1175960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Créance de participation</a:t>
            </a:r>
            <a:endParaRPr lang="fr-FR" dirty="0"/>
          </a:p>
        </p:txBody>
      </p:sp>
      <p:sp>
        <p:nvSpPr>
          <p:cNvPr id="3" name="Content Placeholder 2"/>
          <p:cNvSpPr>
            <a:spLocks noGrp="1"/>
          </p:cNvSpPr>
          <p:nvPr>
            <p:ph idx="1"/>
          </p:nvPr>
        </p:nvSpPr>
        <p:spPr/>
        <p:txBody>
          <a:bodyPr>
            <a:normAutofit fontScale="92500" lnSpcReduction="20000"/>
          </a:bodyPr>
          <a:lstStyle/>
          <a:p>
            <a:pPr marL="0" indent="0" algn="ctr">
              <a:buNone/>
            </a:pPr>
            <a:r>
              <a:rPr lang="fr-FR" sz="2800" dirty="0" smtClean="0"/>
              <a:t>Créance de participation (CCT art. 236)=Bénéfice (CCT </a:t>
            </a:r>
            <a:r>
              <a:rPr lang="fr-FR" sz="2800" dirty="0"/>
              <a:t>art. </a:t>
            </a:r>
            <a:r>
              <a:rPr lang="fr-FR" sz="2800" dirty="0" smtClean="0"/>
              <a:t>231)/2</a:t>
            </a:r>
          </a:p>
          <a:p>
            <a:pPr marL="0" indent="0" algn="ctr">
              <a:buNone/>
            </a:pPr>
            <a:r>
              <a:rPr lang="fr-FR" sz="2800" dirty="0" smtClean="0"/>
              <a:t>(</a:t>
            </a:r>
            <a:r>
              <a:rPr lang="fr-FR" sz="2800" i="1" dirty="0" err="1" smtClean="0"/>
              <a:t>Katılma</a:t>
            </a:r>
            <a:r>
              <a:rPr lang="fr-FR" sz="2800" i="1" dirty="0" smtClean="0"/>
              <a:t> </a:t>
            </a:r>
            <a:r>
              <a:rPr lang="fr-FR" sz="2800" i="1" dirty="0" err="1" smtClean="0"/>
              <a:t>alacağı</a:t>
            </a:r>
            <a:r>
              <a:rPr lang="fr-FR" sz="2800" i="1" dirty="0" smtClean="0"/>
              <a:t>= </a:t>
            </a:r>
            <a:r>
              <a:rPr lang="fr-FR" sz="2800" i="1" dirty="0" err="1" smtClean="0"/>
              <a:t>Artık</a:t>
            </a:r>
            <a:r>
              <a:rPr lang="fr-FR" sz="2800" i="1" dirty="0" smtClean="0"/>
              <a:t> </a:t>
            </a:r>
            <a:r>
              <a:rPr lang="fr-FR" sz="2800" i="1" dirty="0" err="1" smtClean="0"/>
              <a:t>değer</a:t>
            </a:r>
            <a:r>
              <a:rPr lang="fr-FR" sz="2800" i="1" dirty="0" smtClean="0"/>
              <a:t>/2</a:t>
            </a:r>
            <a:r>
              <a:rPr lang="fr-FR" sz="2800" dirty="0" smtClean="0"/>
              <a:t>) </a:t>
            </a:r>
          </a:p>
          <a:p>
            <a:pPr marL="0" indent="0" algn="ctr">
              <a:buNone/>
            </a:pPr>
            <a:r>
              <a:rPr lang="fr-FR" sz="2800" dirty="0" smtClean="0"/>
              <a:t>Pour calculer le bénéfice on calcul d’abord l’actif du patrimoine et on en déduit le passif du patrimoine</a:t>
            </a:r>
          </a:p>
          <a:p>
            <a:pPr marL="0" indent="0" algn="ctr">
              <a:buNone/>
            </a:pPr>
            <a:r>
              <a:rPr lang="fr-FR" sz="2800" dirty="0" smtClean="0"/>
              <a:t>CP existe en cas de bénéfice ( </a:t>
            </a:r>
            <a:r>
              <a:rPr lang="fr-FR" sz="2800" dirty="0" err="1" smtClean="0"/>
              <a:t>Katılma</a:t>
            </a:r>
            <a:r>
              <a:rPr lang="fr-FR" sz="2800" dirty="0" smtClean="0"/>
              <a:t> </a:t>
            </a:r>
            <a:r>
              <a:rPr lang="fr-FR" sz="2800" dirty="0" err="1" smtClean="0"/>
              <a:t>alacağı</a:t>
            </a:r>
            <a:r>
              <a:rPr lang="fr-FR" sz="2800" dirty="0" smtClean="0"/>
              <a:t> </a:t>
            </a:r>
            <a:r>
              <a:rPr lang="fr-FR" sz="2800" dirty="0" err="1" smtClean="0"/>
              <a:t>artık</a:t>
            </a:r>
            <a:r>
              <a:rPr lang="fr-FR" sz="2800" dirty="0" smtClean="0"/>
              <a:t> </a:t>
            </a:r>
            <a:r>
              <a:rPr lang="fr-FR" sz="2800" dirty="0" err="1" smtClean="0"/>
              <a:t>değer</a:t>
            </a:r>
            <a:r>
              <a:rPr lang="fr-FR" sz="2800" dirty="0" smtClean="0"/>
              <a:t> </a:t>
            </a:r>
            <a:r>
              <a:rPr lang="fr-FR" sz="2800" dirty="0" err="1" smtClean="0"/>
              <a:t>mevcutsa</a:t>
            </a:r>
            <a:r>
              <a:rPr lang="fr-FR" sz="2800" dirty="0" smtClean="0"/>
              <a:t> </a:t>
            </a:r>
            <a:r>
              <a:rPr lang="fr-FR" sz="2800" dirty="0" err="1" smtClean="0"/>
              <a:t>talep</a:t>
            </a:r>
            <a:r>
              <a:rPr lang="fr-FR" sz="2800" dirty="0" smtClean="0"/>
              <a:t> </a:t>
            </a:r>
            <a:r>
              <a:rPr lang="fr-FR" sz="2800" dirty="0" err="1" smtClean="0"/>
              <a:t>edilebilir</a:t>
            </a:r>
            <a:r>
              <a:rPr lang="fr-FR" sz="2800" dirty="0" smtClean="0"/>
              <a:t>!)</a:t>
            </a:r>
            <a:endParaRPr lang="fr-FR" sz="2800" dirty="0"/>
          </a:p>
        </p:txBody>
      </p:sp>
    </p:spTree>
    <p:extLst>
      <p:ext uri="{BB962C8B-B14F-4D97-AF65-F5344CB8AC3E}">
        <p14:creationId xmlns:p14="http://schemas.microsoft.com/office/powerpoint/2010/main" val="113054348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FR" dirty="0" smtClean="0"/>
              <a:t>Liquidation du régime matrimonial et partage </a:t>
            </a:r>
            <a:r>
              <a:rPr lang="fr-FR" dirty="0" err="1" smtClean="0"/>
              <a:t>succesoral</a:t>
            </a:r>
            <a:endParaRPr lang="fr-FR" dirty="0"/>
          </a:p>
        </p:txBody>
      </p:sp>
      <p:sp>
        <p:nvSpPr>
          <p:cNvPr id="3" name="Content Placeholder 2"/>
          <p:cNvSpPr>
            <a:spLocks noGrp="1"/>
          </p:cNvSpPr>
          <p:nvPr>
            <p:ph idx="1"/>
          </p:nvPr>
        </p:nvSpPr>
        <p:spPr/>
        <p:txBody>
          <a:bodyPr>
            <a:normAutofit fontScale="77500" lnSpcReduction="20000"/>
          </a:bodyPr>
          <a:lstStyle/>
          <a:p>
            <a:pPr marL="0" indent="0">
              <a:buNone/>
            </a:pPr>
            <a:r>
              <a:rPr lang="fr-FR" dirty="0" smtClean="0"/>
              <a:t>L’époux a droit à:</a:t>
            </a:r>
          </a:p>
          <a:p>
            <a:r>
              <a:rPr lang="fr-FR" dirty="0" smtClean="0"/>
              <a:t>La Créance de participation </a:t>
            </a:r>
          </a:p>
          <a:p>
            <a:r>
              <a:rPr lang="fr-FR" dirty="0" smtClean="0"/>
              <a:t>La part héréditaire (Droit successorale)</a:t>
            </a:r>
          </a:p>
          <a:p>
            <a:pPr marL="0" indent="0" algn="ctr">
              <a:buNone/>
            </a:pPr>
            <a:r>
              <a:rPr lang="fr-FR" b="1" dirty="0" smtClean="0">
                <a:solidFill>
                  <a:srgbClr val="FF0000"/>
                </a:solidFill>
              </a:rPr>
              <a:t>Demandez d’abord la liquidation du régime matrimonial! </a:t>
            </a:r>
          </a:p>
          <a:p>
            <a:pPr marL="0" indent="0" algn="just">
              <a:buNone/>
            </a:pPr>
            <a:r>
              <a:rPr lang="fr-FR" sz="1600" dirty="0" smtClean="0"/>
              <a:t>Exemple:</a:t>
            </a:r>
          </a:p>
          <a:p>
            <a:pPr marL="0" indent="0" algn="just">
              <a:buNone/>
            </a:pPr>
            <a:r>
              <a:rPr lang="fr-FR" sz="1600" dirty="0" smtClean="0"/>
              <a:t>Le patrimoine de l’époux décédé (A) se compose que des acquêts (valeur=400), sa conjointe survivante B n’a pas de patrimoine! Ils ont un enfant(C).</a:t>
            </a:r>
          </a:p>
          <a:p>
            <a:pPr marL="0" indent="0" algn="just">
              <a:buNone/>
            </a:pPr>
            <a:r>
              <a:rPr lang="fr-FR" sz="1600" dirty="0" smtClean="0"/>
              <a:t> Si B demande d’abord la liquidation du régime à cause du décès, sa créance de participation est la moitié des acquêts (v=200). A aussi a sa créance de participation (v=200). B a aussi sa part héréditaire avec son enfant (C), ¼ sur la créance de participation de B (200/4=50). Alors B aura 200 (CP)+50 (part successorale)=250. Si B ne demande pas la liquidation du régime d’abord et demande directement sa part héréditaire, B aura seulement 400/4= 100. </a:t>
            </a:r>
          </a:p>
        </p:txBody>
      </p:sp>
    </p:spTree>
    <p:extLst>
      <p:ext uri="{BB962C8B-B14F-4D97-AF65-F5344CB8AC3E}">
        <p14:creationId xmlns:p14="http://schemas.microsoft.com/office/powerpoint/2010/main" val="384864912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Exemple </a:t>
            </a:r>
            <a:endParaRPr lang="fr-FR" dirty="0"/>
          </a:p>
        </p:txBody>
      </p:sp>
      <p:sp>
        <p:nvSpPr>
          <p:cNvPr id="3" name="Content Placeholder 2"/>
          <p:cNvSpPr>
            <a:spLocks noGrp="1"/>
          </p:cNvSpPr>
          <p:nvPr>
            <p:ph idx="1"/>
          </p:nvPr>
        </p:nvSpPr>
        <p:spPr/>
        <p:txBody>
          <a:bodyPr>
            <a:normAutofit fontScale="92500" lnSpcReduction="10000"/>
          </a:bodyPr>
          <a:lstStyle/>
          <a:p>
            <a:pPr algn="just"/>
            <a:r>
              <a:rPr lang="fr-FR" dirty="0" smtClean="0">
                <a:solidFill>
                  <a:schemeClr val="tx1"/>
                </a:solidFill>
              </a:rPr>
              <a:t>Cem et </a:t>
            </a:r>
            <a:r>
              <a:rPr lang="fr-FR" dirty="0" err="1" smtClean="0">
                <a:solidFill>
                  <a:schemeClr val="tx1"/>
                </a:solidFill>
              </a:rPr>
              <a:t>Özlem</a:t>
            </a:r>
            <a:r>
              <a:rPr lang="fr-FR" dirty="0" smtClean="0">
                <a:solidFill>
                  <a:schemeClr val="tx1"/>
                </a:solidFill>
              </a:rPr>
              <a:t> se marient en janvier 2002. A cette date, Cem, il a </a:t>
            </a:r>
            <a:r>
              <a:rPr lang="fr-FR" dirty="0">
                <a:solidFill>
                  <a:schemeClr val="tx1"/>
                </a:solidFill>
              </a:rPr>
              <a:t>économisé </a:t>
            </a:r>
            <a:r>
              <a:rPr lang="fr-FR" dirty="0" smtClean="0">
                <a:solidFill>
                  <a:schemeClr val="tx1"/>
                </a:solidFill>
              </a:rPr>
              <a:t>20'000 sur son salaire. Quant à </a:t>
            </a:r>
            <a:r>
              <a:rPr lang="fr-FR" dirty="0" err="1" smtClean="0">
                <a:solidFill>
                  <a:schemeClr val="tx1"/>
                </a:solidFill>
              </a:rPr>
              <a:t>Özlem</a:t>
            </a:r>
            <a:r>
              <a:rPr lang="fr-FR" dirty="0" smtClean="0">
                <a:solidFill>
                  <a:schemeClr val="tx1"/>
                </a:solidFill>
              </a:rPr>
              <a:t>, elle n'a pas d'économies, mais elle a trouvé un emploi bien rémunéré. Jusqu'à la naissance de leur premier enfant, en l'an 2004,  Cem continue d'exercer sa profession, ce qui lui permet d'économiser 20'000 de plus. A partir de la naissance des jumeaux, il  reste à la maison pour s'occuper de leurs trois enfants et du ménage. En 2009, les parents de Cem meurent. Cem, enfant unique, hérite de leur maison et s'y installe avec toute la famille. Trois ans plus tard, </a:t>
            </a:r>
            <a:r>
              <a:rPr lang="fr-FR" dirty="0" err="1" smtClean="0">
                <a:solidFill>
                  <a:schemeClr val="tx1"/>
                </a:solidFill>
              </a:rPr>
              <a:t>Özlem</a:t>
            </a:r>
            <a:r>
              <a:rPr lang="fr-FR" dirty="0" smtClean="0">
                <a:solidFill>
                  <a:schemeClr val="tx1"/>
                </a:solidFill>
              </a:rPr>
              <a:t> fait elle aussi un héritage: elle reçoit 100'000 de ses parents et place cette somme dans des obligations. En 2029, Cem décède. Ses héritiers sont sa femme et ses trois enfants. </a:t>
            </a:r>
            <a:endParaRPr lang="fr-FR" dirty="0">
              <a:solidFill>
                <a:schemeClr val="tx1"/>
              </a:solidFill>
            </a:endParaRPr>
          </a:p>
        </p:txBody>
      </p:sp>
    </p:spTree>
    <p:extLst>
      <p:ext uri="{BB962C8B-B14F-4D97-AF65-F5344CB8AC3E}">
        <p14:creationId xmlns:p14="http://schemas.microsoft.com/office/powerpoint/2010/main" val="380801119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noAutofit/>
          </a:bodyPr>
          <a:lstStyle/>
          <a:p>
            <a:pPr marL="0" indent="0">
              <a:buNone/>
            </a:pPr>
            <a:r>
              <a:rPr lang="en-US" sz="1800" dirty="0"/>
              <a:t>Au </a:t>
            </a:r>
            <a:r>
              <a:rPr lang="en-US" sz="1800" dirty="0" err="1"/>
              <a:t>décès</a:t>
            </a:r>
            <a:r>
              <a:rPr lang="en-US" sz="1800" dirty="0"/>
              <a:t> </a:t>
            </a:r>
            <a:r>
              <a:rPr lang="en-US" sz="1800" dirty="0" smtClean="0"/>
              <a:t>de </a:t>
            </a:r>
            <a:r>
              <a:rPr lang="en-US" sz="1800" dirty="0" err="1" smtClean="0"/>
              <a:t>Cem</a:t>
            </a:r>
            <a:r>
              <a:rPr lang="en-US" sz="1800" dirty="0" smtClean="0"/>
              <a:t>, les </a:t>
            </a:r>
            <a:r>
              <a:rPr lang="en-US" sz="1800" dirty="0" err="1"/>
              <a:t>biens</a:t>
            </a:r>
            <a:r>
              <a:rPr lang="en-US" sz="1800" dirty="0"/>
              <a:t> des </a:t>
            </a:r>
            <a:r>
              <a:rPr lang="en-US" sz="1800" dirty="0" err="1"/>
              <a:t>époux</a:t>
            </a:r>
            <a:r>
              <a:rPr lang="en-US" sz="1800" dirty="0"/>
              <a:t> </a:t>
            </a:r>
            <a:r>
              <a:rPr lang="en-US" sz="1800" dirty="0" err="1"/>
              <a:t>sont</a:t>
            </a:r>
            <a:r>
              <a:rPr lang="en-US" sz="1800" dirty="0"/>
              <a:t> les </a:t>
            </a:r>
            <a:r>
              <a:rPr lang="en-US" sz="1800" dirty="0" err="1"/>
              <a:t>suivants</a:t>
            </a:r>
            <a:r>
              <a:rPr lang="en-US" sz="1800" dirty="0" smtClean="0"/>
              <a:t>:</a:t>
            </a:r>
            <a:endParaRPr lang="en-US" sz="1800" dirty="0"/>
          </a:p>
          <a:p>
            <a:pPr marL="0" indent="0">
              <a:buNone/>
            </a:pPr>
            <a:r>
              <a:rPr lang="en-US" sz="1800" dirty="0" err="1"/>
              <a:t>Immeuble</a:t>
            </a:r>
            <a:r>
              <a:rPr lang="en-US" sz="1800" dirty="0"/>
              <a:t> </a:t>
            </a:r>
            <a:r>
              <a:rPr lang="en-US" sz="1800" dirty="0" smtClean="0"/>
              <a:t>de </a:t>
            </a:r>
            <a:r>
              <a:rPr lang="en-US" sz="1800" dirty="0" err="1" smtClean="0"/>
              <a:t>Cem</a:t>
            </a:r>
            <a:r>
              <a:rPr lang="en-US" sz="1800" dirty="0" smtClean="0"/>
              <a:t>: </a:t>
            </a:r>
            <a:r>
              <a:rPr lang="en-US" sz="1800" dirty="0" err="1" smtClean="0"/>
              <a:t>Valeur</a:t>
            </a:r>
            <a:r>
              <a:rPr lang="en-US" sz="1800" dirty="0" smtClean="0"/>
              <a:t> 600'000 </a:t>
            </a:r>
            <a:r>
              <a:rPr lang="en-US" sz="1800" dirty="0" err="1"/>
              <a:t>moins</a:t>
            </a:r>
            <a:r>
              <a:rPr lang="en-US" sz="1800" dirty="0"/>
              <a:t> </a:t>
            </a:r>
            <a:r>
              <a:rPr lang="en-US" sz="1800" dirty="0" err="1"/>
              <a:t>l'hypotèque</a:t>
            </a:r>
            <a:r>
              <a:rPr lang="en-US" sz="1800" dirty="0"/>
              <a:t> de </a:t>
            </a:r>
            <a:r>
              <a:rPr lang="en-US" sz="1800" dirty="0" smtClean="0"/>
              <a:t>420'000</a:t>
            </a:r>
            <a:r>
              <a:rPr lang="en-US" sz="1800" dirty="0"/>
              <a:t>, </a:t>
            </a:r>
            <a:r>
              <a:rPr lang="en-US" sz="1800" dirty="0" err="1"/>
              <a:t>valeur</a:t>
            </a:r>
            <a:r>
              <a:rPr lang="en-US" sz="1800" dirty="0"/>
              <a:t> </a:t>
            </a:r>
            <a:r>
              <a:rPr lang="en-US" sz="1800" dirty="0" err="1" smtClean="0"/>
              <a:t>nette</a:t>
            </a:r>
            <a:r>
              <a:rPr lang="en-US" sz="1800" dirty="0"/>
              <a:t> </a:t>
            </a:r>
            <a:r>
              <a:rPr lang="en-US" sz="1800" dirty="0" smtClean="0"/>
              <a:t>180'000</a:t>
            </a:r>
            <a:r>
              <a:rPr lang="en-US" sz="1800" dirty="0"/>
              <a:t>.-</a:t>
            </a:r>
          </a:p>
          <a:p>
            <a:pPr marL="0" indent="0">
              <a:buNone/>
            </a:pPr>
            <a:r>
              <a:rPr lang="en-US" sz="1800" dirty="0" err="1" smtClean="0"/>
              <a:t>Ses</a:t>
            </a:r>
            <a:r>
              <a:rPr lang="en-US" sz="1800" dirty="0" smtClean="0"/>
              <a:t> </a:t>
            </a:r>
            <a:r>
              <a:rPr lang="en-US" sz="1800" dirty="0" err="1" smtClean="0"/>
              <a:t>économies</a:t>
            </a:r>
            <a:r>
              <a:rPr lang="en-US" sz="1800" dirty="0" smtClean="0"/>
              <a:t>: </a:t>
            </a:r>
            <a:r>
              <a:rPr lang="en-US" sz="1800" dirty="0" err="1" smtClean="0"/>
              <a:t>avant</a:t>
            </a:r>
            <a:r>
              <a:rPr lang="en-US" sz="1800" dirty="0" smtClean="0"/>
              <a:t> </a:t>
            </a:r>
            <a:r>
              <a:rPr lang="en-US" sz="1800" dirty="0"/>
              <a:t>le </a:t>
            </a:r>
            <a:r>
              <a:rPr lang="en-US" sz="1800" dirty="0" err="1"/>
              <a:t>mariage</a:t>
            </a:r>
            <a:r>
              <a:rPr lang="en-US" sz="1800" dirty="0"/>
              <a:t> </a:t>
            </a:r>
            <a:r>
              <a:rPr lang="en-US" sz="1800" dirty="0" smtClean="0"/>
              <a:t>20'000 </a:t>
            </a:r>
            <a:r>
              <a:rPr lang="en-US" sz="1800" dirty="0"/>
              <a:t>et pendant le </a:t>
            </a:r>
            <a:r>
              <a:rPr lang="en-US" sz="1800" dirty="0" err="1"/>
              <a:t>mariage</a:t>
            </a:r>
            <a:r>
              <a:rPr lang="en-US" sz="1800" dirty="0"/>
              <a:t> </a:t>
            </a:r>
            <a:r>
              <a:rPr lang="en-US" sz="1800" dirty="0" smtClean="0"/>
              <a:t>20'000 </a:t>
            </a:r>
            <a:r>
              <a:rPr lang="en-US" sz="1800" dirty="0" err="1" smtClean="0"/>
              <a:t>fr.</a:t>
            </a:r>
            <a:r>
              <a:rPr lang="en-US" sz="1800" dirty="0"/>
              <a:t> </a:t>
            </a:r>
            <a:r>
              <a:rPr lang="en-US" sz="1800" dirty="0" smtClean="0"/>
              <a:t>= 40'000</a:t>
            </a:r>
            <a:r>
              <a:rPr lang="en-US" sz="1800" dirty="0"/>
              <a:t>.-</a:t>
            </a:r>
          </a:p>
          <a:p>
            <a:pPr marL="0" indent="0">
              <a:buNone/>
            </a:pPr>
            <a:r>
              <a:rPr lang="en-US" sz="1800" dirty="0" err="1"/>
              <a:t>Compte</a:t>
            </a:r>
            <a:r>
              <a:rPr lang="en-US" sz="1800" dirty="0"/>
              <a:t> </a:t>
            </a:r>
            <a:r>
              <a:rPr lang="en-US" sz="1800" dirty="0" err="1"/>
              <a:t>salaire</a:t>
            </a:r>
            <a:r>
              <a:rPr lang="en-US" sz="1800" dirty="0"/>
              <a:t> </a:t>
            </a:r>
            <a:r>
              <a:rPr lang="en-US" sz="1800" dirty="0" err="1" smtClean="0"/>
              <a:t>d’Özlem</a:t>
            </a:r>
            <a:r>
              <a:rPr lang="en-US" sz="1800" dirty="0" smtClean="0"/>
              <a:t>: 60'000</a:t>
            </a:r>
            <a:r>
              <a:rPr lang="en-US" sz="1800" dirty="0"/>
              <a:t>.-</a:t>
            </a:r>
          </a:p>
          <a:p>
            <a:pPr marL="0" indent="0">
              <a:buNone/>
            </a:pPr>
            <a:r>
              <a:rPr lang="en-US" sz="1800" dirty="0" err="1"/>
              <a:t>Papiers-valeurs</a:t>
            </a:r>
            <a:r>
              <a:rPr lang="en-US" sz="1800" dirty="0"/>
              <a:t> </a:t>
            </a:r>
            <a:r>
              <a:rPr lang="en-US" sz="1800" dirty="0" err="1" smtClean="0"/>
              <a:t>d’Özlem</a:t>
            </a:r>
            <a:r>
              <a:rPr lang="en-US" sz="1800" dirty="0" smtClean="0"/>
              <a:t>: </a:t>
            </a:r>
            <a:r>
              <a:rPr lang="en-US" sz="1800" dirty="0"/>
              <a:t>100'000.-</a:t>
            </a:r>
          </a:p>
          <a:p>
            <a:pPr marL="0" indent="0">
              <a:buNone/>
            </a:pPr>
            <a:r>
              <a:rPr lang="en-US" sz="1800" dirty="0" smtClean="0"/>
              <a:t>Total: </a:t>
            </a:r>
            <a:r>
              <a:rPr lang="en-US" sz="1800" dirty="0"/>
              <a:t>380'000.</a:t>
            </a:r>
            <a:r>
              <a:rPr lang="en-US" sz="1800" dirty="0" smtClean="0"/>
              <a:t>-</a:t>
            </a:r>
            <a:endParaRPr lang="en-US" sz="1800" dirty="0"/>
          </a:p>
        </p:txBody>
      </p:sp>
    </p:spTree>
    <p:extLst>
      <p:ext uri="{BB962C8B-B14F-4D97-AF65-F5344CB8AC3E}">
        <p14:creationId xmlns:p14="http://schemas.microsoft.com/office/powerpoint/2010/main" val="314225388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noAutofit/>
          </a:bodyPr>
          <a:lstStyle/>
          <a:p>
            <a:pPr marL="0" indent="0">
              <a:lnSpc>
                <a:spcPct val="70000"/>
              </a:lnSpc>
              <a:buNone/>
            </a:pPr>
            <a:r>
              <a:rPr lang="en-US" sz="1200" dirty="0"/>
              <a:t> </a:t>
            </a:r>
            <a:r>
              <a:rPr lang="en-US" sz="1200" dirty="0" err="1" smtClean="0"/>
              <a:t>Özlem</a:t>
            </a:r>
            <a:r>
              <a:rPr lang="en-US" sz="1200" dirty="0" smtClean="0"/>
              <a:t> et </a:t>
            </a:r>
            <a:r>
              <a:rPr lang="en-US" sz="1200" dirty="0" err="1" smtClean="0"/>
              <a:t>Cem</a:t>
            </a:r>
            <a:r>
              <a:rPr lang="en-US" sz="1200" dirty="0" smtClean="0"/>
              <a:t> </a:t>
            </a:r>
            <a:r>
              <a:rPr lang="en-US" sz="1200" dirty="0" err="1" smtClean="0"/>
              <a:t>n'ont</a:t>
            </a:r>
            <a:r>
              <a:rPr lang="en-US" sz="1200" dirty="0" smtClean="0"/>
              <a:t> </a:t>
            </a:r>
            <a:r>
              <a:rPr lang="en-US" sz="1200" dirty="0"/>
              <a:t>pas </a:t>
            </a:r>
            <a:r>
              <a:rPr lang="en-US" sz="1200" dirty="0" err="1"/>
              <a:t>conclu</a:t>
            </a:r>
            <a:r>
              <a:rPr lang="en-US" sz="1200" dirty="0"/>
              <a:t> de </a:t>
            </a:r>
            <a:r>
              <a:rPr lang="en-US" sz="1200" dirty="0" err="1"/>
              <a:t>contrat</a:t>
            </a:r>
            <a:r>
              <a:rPr lang="en-US" sz="1200" dirty="0"/>
              <a:t> de </a:t>
            </a:r>
            <a:r>
              <a:rPr lang="en-US" sz="1200" dirty="0" err="1"/>
              <a:t>mariage</a:t>
            </a:r>
            <a:r>
              <a:rPr lang="en-US" sz="1200" dirty="0"/>
              <a:t>. </a:t>
            </a:r>
            <a:r>
              <a:rPr lang="en-US" sz="1200" dirty="0" err="1"/>
              <a:t>Leur</a:t>
            </a:r>
            <a:r>
              <a:rPr lang="en-US" sz="1200" dirty="0"/>
              <a:t> régime matrimonial </a:t>
            </a:r>
            <a:r>
              <a:rPr lang="en-US" sz="1200" dirty="0" err="1"/>
              <a:t>est</a:t>
            </a:r>
            <a:r>
              <a:rPr lang="en-US" sz="1200" dirty="0"/>
              <a:t> </a:t>
            </a:r>
            <a:r>
              <a:rPr lang="en-US" sz="1200" dirty="0" err="1"/>
              <a:t>donc</a:t>
            </a:r>
            <a:r>
              <a:rPr lang="en-US" sz="1200" dirty="0"/>
              <a:t> </a:t>
            </a:r>
            <a:r>
              <a:rPr lang="en-US" sz="1200" dirty="0" err="1"/>
              <a:t>liquidé</a:t>
            </a:r>
            <a:r>
              <a:rPr lang="en-US" sz="1200" dirty="0"/>
              <a:t> </a:t>
            </a:r>
            <a:r>
              <a:rPr lang="en-US" sz="1200" dirty="0" err="1"/>
              <a:t>selon</a:t>
            </a:r>
            <a:r>
              <a:rPr lang="en-US" sz="1200" dirty="0"/>
              <a:t> les </a:t>
            </a:r>
            <a:r>
              <a:rPr lang="en-US" sz="1200" dirty="0" err="1"/>
              <a:t>règles</a:t>
            </a:r>
            <a:r>
              <a:rPr lang="en-US" sz="1200" dirty="0"/>
              <a:t> de la participation aux </a:t>
            </a:r>
            <a:r>
              <a:rPr lang="en-US" sz="1200" dirty="0" err="1"/>
              <a:t>acquêts</a:t>
            </a:r>
            <a:r>
              <a:rPr lang="en-US" sz="1200" dirty="0"/>
              <a:t>. </a:t>
            </a:r>
            <a:r>
              <a:rPr lang="en-US" sz="1200" dirty="0" err="1"/>
              <a:t>Exceptée</a:t>
            </a:r>
            <a:r>
              <a:rPr lang="en-US" sz="1200" dirty="0"/>
              <a:t> </a:t>
            </a:r>
            <a:r>
              <a:rPr lang="en-US" sz="1200" dirty="0" err="1"/>
              <a:t>l'hypothèque</a:t>
            </a:r>
            <a:r>
              <a:rPr lang="en-US" sz="1200" dirty="0"/>
              <a:t>, </a:t>
            </a:r>
            <a:r>
              <a:rPr lang="en-US" sz="1200" dirty="0" err="1"/>
              <a:t>ils</a:t>
            </a:r>
            <a:r>
              <a:rPr lang="en-US" sz="1200" dirty="0"/>
              <a:t> </a:t>
            </a:r>
            <a:r>
              <a:rPr lang="en-US" sz="1200" dirty="0" err="1"/>
              <a:t>n'ont</a:t>
            </a:r>
            <a:r>
              <a:rPr lang="en-US" sz="1200" dirty="0"/>
              <a:t> pas de </a:t>
            </a:r>
            <a:r>
              <a:rPr lang="en-US" sz="1200" dirty="0" err="1"/>
              <a:t>dettes</a:t>
            </a:r>
            <a:r>
              <a:rPr lang="en-US" sz="1200" dirty="0" smtClean="0"/>
              <a:t>.</a:t>
            </a:r>
            <a:endParaRPr lang="en-US" sz="1200" dirty="0"/>
          </a:p>
          <a:p>
            <a:pPr marL="0" indent="0">
              <a:lnSpc>
                <a:spcPct val="70000"/>
              </a:lnSpc>
              <a:buNone/>
            </a:pPr>
            <a:r>
              <a:rPr lang="en-US" sz="1200" b="1" i="1" dirty="0" err="1"/>
              <a:t>Biens</a:t>
            </a:r>
            <a:r>
              <a:rPr lang="en-US" sz="1200" b="1" i="1" dirty="0"/>
              <a:t> </a:t>
            </a:r>
            <a:r>
              <a:rPr lang="en-US" sz="1200" b="1" i="1" dirty="0" err="1" smtClean="0"/>
              <a:t>d’Özlem</a:t>
            </a:r>
            <a:endParaRPr lang="en-US" sz="1200" dirty="0"/>
          </a:p>
          <a:p>
            <a:pPr marL="0" indent="0">
              <a:lnSpc>
                <a:spcPct val="70000"/>
              </a:lnSpc>
              <a:buNone/>
            </a:pPr>
            <a:r>
              <a:rPr lang="en-US" sz="1200" dirty="0" err="1"/>
              <a:t>Ses</a:t>
            </a:r>
            <a:r>
              <a:rPr lang="en-US" sz="1200" dirty="0"/>
              <a:t> </a:t>
            </a:r>
            <a:r>
              <a:rPr lang="en-US" sz="1200" dirty="0" err="1"/>
              <a:t>biens</a:t>
            </a:r>
            <a:r>
              <a:rPr lang="en-US" sz="1200" dirty="0"/>
              <a:t> </a:t>
            </a:r>
            <a:r>
              <a:rPr lang="en-US" sz="1200" dirty="0" err="1"/>
              <a:t>propres</a:t>
            </a:r>
            <a:r>
              <a:rPr lang="en-US" sz="1200" dirty="0"/>
              <a:t> </a:t>
            </a:r>
            <a:r>
              <a:rPr lang="en-US" sz="1200" dirty="0" err="1"/>
              <a:t>sont</a:t>
            </a:r>
            <a:r>
              <a:rPr lang="en-US" sz="1200" dirty="0"/>
              <a:t> </a:t>
            </a:r>
            <a:r>
              <a:rPr lang="en-US" sz="1200" dirty="0" err="1"/>
              <a:t>formés</a:t>
            </a:r>
            <a:r>
              <a:rPr lang="en-US" sz="1200" dirty="0"/>
              <a:t> des </a:t>
            </a:r>
            <a:r>
              <a:rPr lang="en-US" sz="1200" dirty="0" err="1"/>
              <a:t>papiers-</a:t>
            </a:r>
            <a:r>
              <a:rPr lang="en-US" sz="1200" dirty="0" err="1" smtClean="0"/>
              <a:t>valeurs</a:t>
            </a:r>
            <a:r>
              <a:rPr lang="en-US" sz="1200" dirty="0" smtClean="0"/>
              <a:t>: 100'000.-</a:t>
            </a:r>
            <a:endParaRPr lang="en-US" sz="1200" dirty="0"/>
          </a:p>
          <a:p>
            <a:pPr marL="0" indent="0">
              <a:lnSpc>
                <a:spcPct val="70000"/>
              </a:lnSpc>
              <a:buNone/>
            </a:pPr>
            <a:r>
              <a:rPr lang="en-US" sz="1200" dirty="0" err="1" smtClean="0"/>
              <a:t>Ses</a:t>
            </a:r>
            <a:r>
              <a:rPr lang="en-US" sz="1200" dirty="0" smtClean="0"/>
              <a:t> </a:t>
            </a:r>
            <a:r>
              <a:rPr lang="en-US" sz="1200" dirty="0" err="1"/>
              <a:t>acquêts</a:t>
            </a:r>
            <a:r>
              <a:rPr lang="en-US" sz="1200" dirty="0"/>
              <a:t> (= </a:t>
            </a:r>
            <a:r>
              <a:rPr lang="en-US" sz="1200" dirty="0" err="1"/>
              <a:t>bénéfice</a:t>
            </a:r>
            <a:r>
              <a:rPr lang="en-US" sz="1200" dirty="0"/>
              <a:t>) </a:t>
            </a:r>
            <a:r>
              <a:rPr lang="en-US" sz="1200" dirty="0" err="1"/>
              <a:t>sont</a:t>
            </a:r>
            <a:r>
              <a:rPr lang="en-US" sz="1200" dirty="0"/>
              <a:t> </a:t>
            </a:r>
            <a:r>
              <a:rPr lang="en-US" sz="1200" dirty="0" err="1"/>
              <a:t>composés</a:t>
            </a:r>
            <a:r>
              <a:rPr lang="en-US" sz="1200" dirty="0"/>
              <a:t> de son compte-</a:t>
            </a:r>
            <a:r>
              <a:rPr lang="en-US" sz="1200" dirty="0" smtClean="0"/>
              <a:t>salaire:</a:t>
            </a:r>
            <a:r>
              <a:rPr lang="en-US" sz="1200" dirty="0"/>
              <a:t>60'000</a:t>
            </a:r>
            <a:r>
              <a:rPr lang="en-US" sz="1200" dirty="0" smtClean="0"/>
              <a:t>. </a:t>
            </a:r>
            <a:r>
              <a:rPr lang="en-US" sz="1200" dirty="0" err="1" smtClean="0"/>
              <a:t>fr</a:t>
            </a:r>
            <a:r>
              <a:rPr lang="en-US" sz="1200" dirty="0" err="1"/>
              <a:t>.</a:t>
            </a:r>
            <a:endParaRPr lang="en-US" sz="1200" dirty="0"/>
          </a:p>
          <a:p>
            <a:pPr marL="0" indent="0">
              <a:lnSpc>
                <a:spcPct val="70000"/>
              </a:lnSpc>
              <a:buNone/>
            </a:pPr>
            <a:r>
              <a:rPr lang="en-US" sz="1200" b="1" i="1" dirty="0" err="1" smtClean="0"/>
              <a:t>Biens</a:t>
            </a:r>
            <a:r>
              <a:rPr lang="en-US" sz="1200" b="1" i="1" dirty="0" smtClean="0"/>
              <a:t> de </a:t>
            </a:r>
            <a:r>
              <a:rPr lang="en-US" sz="1200" b="1" i="1" dirty="0" err="1" smtClean="0"/>
              <a:t>Cem</a:t>
            </a:r>
            <a:endParaRPr lang="en-US" sz="1200" dirty="0"/>
          </a:p>
          <a:p>
            <a:pPr marL="0" indent="0">
              <a:lnSpc>
                <a:spcPct val="70000"/>
              </a:lnSpc>
              <a:buNone/>
            </a:pPr>
            <a:r>
              <a:rPr lang="en-US" sz="1200" dirty="0" err="1"/>
              <a:t>Ses</a:t>
            </a:r>
            <a:r>
              <a:rPr lang="en-US" sz="1200" dirty="0"/>
              <a:t> </a:t>
            </a:r>
            <a:r>
              <a:rPr lang="en-US" sz="1200" dirty="0" err="1"/>
              <a:t>biens</a:t>
            </a:r>
            <a:r>
              <a:rPr lang="en-US" sz="1200" dirty="0"/>
              <a:t> </a:t>
            </a:r>
            <a:r>
              <a:rPr lang="en-US" sz="1200" dirty="0" err="1"/>
              <a:t>propres</a:t>
            </a:r>
            <a:r>
              <a:rPr lang="en-US" sz="1200" dirty="0"/>
              <a:t> </a:t>
            </a:r>
            <a:r>
              <a:rPr lang="en-US" sz="1200" dirty="0" err="1"/>
              <a:t>comprennent</a:t>
            </a:r>
            <a:r>
              <a:rPr lang="en-US" sz="1200" dirty="0"/>
              <a:t> </a:t>
            </a:r>
            <a:r>
              <a:rPr lang="en-US" sz="1200" dirty="0" err="1"/>
              <a:t>ses</a:t>
            </a:r>
            <a:r>
              <a:rPr lang="en-US" sz="1200" dirty="0"/>
              <a:t> </a:t>
            </a:r>
            <a:r>
              <a:rPr lang="en-US" sz="1200" dirty="0" err="1"/>
              <a:t>économies</a:t>
            </a:r>
            <a:r>
              <a:rPr lang="en-US" sz="1200" dirty="0"/>
              <a:t> </a:t>
            </a:r>
            <a:r>
              <a:rPr lang="en-US" sz="1200" dirty="0" err="1" smtClean="0"/>
              <a:t>réalisées</a:t>
            </a:r>
            <a:r>
              <a:rPr lang="en-US" sz="1200" dirty="0"/>
              <a:t> </a:t>
            </a:r>
            <a:r>
              <a:rPr lang="en-US" sz="1200" dirty="0" err="1" smtClean="0"/>
              <a:t>avant</a:t>
            </a:r>
            <a:r>
              <a:rPr lang="en-US" sz="1200" dirty="0" smtClean="0"/>
              <a:t> </a:t>
            </a:r>
            <a:r>
              <a:rPr lang="en-US" sz="1200" dirty="0"/>
              <a:t>le </a:t>
            </a:r>
            <a:r>
              <a:rPr lang="en-US" sz="1200" dirty="0" err="1"/>
              <a:t>mariage</a:t>
            </a:r>
            <a:r>
              <a:rPr lang="en-US" sz="1200" dirty="0"/>
              <a:t>, </a:t>
            </a:r>
            <a:r>
              <a:rPr lang="en-US" sz="1200" dirty="0" smtClean="0"/>
              <a:t> </a:t>
            </a:r>
            <a:r>
              <a:rPr lang="en-US" sz="1200" dirty="0"/>
              <a:t>20'000</a:t>
            </a:r>
            <a:r>
              <a:rPr lang="en-US" sz="1200" dirty="0" smtClean="0"/>
              <a:t>, et </a:t>
            </a:r>
            <a:r>
              <a:rPr lang="en-US" sz="1200" dirty="0" err="1"/>
              <a:t>l'immeuble</a:t>
            </a:r>
            <a:r>
              <a:rPr lang="en-US" sz="1200" dirty="0"/>
              <a:t> </a:t>
            </a:r>
            <a:r>
              <a:rPr lang="en-US" sz="1200" dirty="0" err="1"/>
              <a:t>reçu</a:t>
            </a:r>
            <a:r>
              <a:rPr lang="en-US" sz="1200" dirty="0"/>
              <a:t> en </a:t>
            </a:r>
            <a:r>
              <a:rPr lang="en-US" sz="1200" dirty="0" err="1"/>
              <a:t>héritage</a:t>
            </a:r>
            <a:r>
              <a:rPr lang="en-US" sz="1200" dirty="0"/>
              <a:t>, </a:t>
            </a:r>
            <a:r>
              <a:rPr lang="en-US" sz="1200" dirty="0" err="1"/>
              <a:t>valeur</a:t>
            </a:r>
            <a:r>
              <a:rPr lang="en-US" sz="1200" dirty="0"/>
              <a:t> </a:t>
            </a:r>
            <a:r>
              <a:rPr lang="en-US" sz="1200" dirty="0" err="1"/>
              <a:t>nette</a:t>
            </a:r>
            <a:r>
              <a:rPr lang="en-US" sz="1200" dirty="0"/>
              <a:t> </a:t>
            </a:r>
            <a:r>
              <a:rPr lang="en-US" sz="1200" dirty="0" smtClean="0"/>
              <a:t>180'000= </a:t>
            </a:r>
            <a:r>
              <a:rPr lang="en-US" sz="1200" dirty="0"/>
              <a:t>200'000.</a:t>
            </a:r>
            <a:r>
              <a:rPr lang="en-US" sz="1200" dirty="0" smtClean="0"/>
              <a:t>- </a:t>
            </a:r>
            <a:endParaRPr lang="en-US" sz="1200" dirty="0"/>
          </a:p>
          <a:p>
            <a:pPr marL="0" indent="0">
              <a:lnSpc>
                <a:spcPct val="70000"/>
              </a:lnSpc>
              <a:buNone/>
            </a:pPr>
            <a:r>
              <a:rPr lang="en-US" sz="1200" dirty="0" err="1" smtClean="0"/>
              <a:t>Ses</a:t>
            </a:r>
            <a:r>
              <a:rPr lang="en-US" sz="1200" dirty="0" smtClean="0"/>
              <a:t> </a:t>
            </a:r>
            <a:r>
              <a:rPr lang="en-US" sz="1200" dirty="0" err="1"/>
              <a:t>acquêts</a:t>
            </a:r>
            <a:r>
              <a:rPr lang="en-US" sz="1200" dirty="0"/>
              <a:t> (= </a:t>
            </a:r>
            <a:r>
              <a:rPr lang="en-US" sz="1200" dirty="0" err="1"/>
              <a:t>bénéfice</a:t>
            </a:r>
            <a:r>
              <a:rPr lang="en-US" sz="1200" dirty="0"/>
              <a:t>) </a:t>
            </a:r>
            <a:r>
              <a:rPr lang="en-US" sz="1200" dirty="0" err="1"/>
              <a:t>sont</a:t>
            </a:r>
            <a:r>
              <a:rPr lang="en-US" sz="1200" dirty="0"/>
              <a:t> </a:t>
            </a:r>
            <a:r>
              <a:rPr lang="en-US" sz="1200" dirty="0" err="1"/>
              <a:t>formés</a:t>
            </a:r>
            <a:r>
              <a:rPr lang="en-US" sz="1200" dirty="0"/>
              <a:t> de </a:t>
            </a:r>
            <a:r>
              <a:rPr lang="en-US" sz="1200" dirty="0" err="1"/>
              <a:t>ses</a:t>
            </a:r>
            <a:r>
              <a:rPr lang="en-US" sz="1200" dirty="0"/>
              <a:t> </a:t>
            </a:r>
            <a:r>
              <a:rPr lang="en-US" sz="1200" dirty="0" err="1"/>
              <a:t>économies</a:t>
            </a:r>
            <a:r>
              <a:rPr lang="en-US" sz="1200" dirty="0"/>
              <a:t> </a:t>
            </a:r>
            <a:r>
              <a:rPr lang="en-US" sz="1200" dirty="0" err="1"/>
              <a:t>réalisée</a:t>
            </a:r>
            <a:r>
              <a:rPr lang="en-US" sz="1200" dirty="0"/>
              <a:t> pendant le </a:t>
            </a:r>
            <a:r>
              <a:rPr lang="en-US" sz="1200" dirty="0" err="1"/>
              <a:t>mariage</a:t>
            </a:r>
            <a:r>
              <a:rPr lang="en-US" sz="1200" dirty="0"/>
              <a:t> d'un </a:t>
            </a:r>
            <a:r>
              <a:rPr lang="en-US" sz="1200" dirty="0" err="1"/>
              <a:t>montant</a:t>
            </a:r>
            <a:r>
              <a:rPr lang="en-US" sz="1200" dirty="0"/>
              <a:t> de 20'000.</a:t>
            </a:r>
            <a:r>
              <a:rPr lang="en-US" sz="1200" dirty="0" smtClean="0"/>
              <a:t>-</a:t>
            </a:r>
            <a:endParaRPr lang="en-US" sz="1200" dirty="0"/>
          </a:p>
        </p:txBody>
      </p:sp>
    </p:spTree>
    <p:extLst>
      <p:ext uri="{BB962C8B-B14F-4D97-AF65-F5344CB8AC3E}">
        <p14:creationId xmlns:p14="http://schemas.microsoft.com/office/powerpoint/2010/main" val="287723851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a:xfrm>
            <a:off x="1114424" y="2123440"/>
            <a:ext cx="7610476" cy="4142889"/>
          </a:xfrm>
        </p:spPr>
        <p:txBody>
          <a:bodyPr>
            <a:noAutofit/>
          </a:bodyPr>
          <a:lstStyle/>
          <a:p>
            <a:pPr marL="0" indent="0">
              <a:lnSpc>
                <a:spcPct val="70000"/>
              </a:lnSpc>
              <a:buNone/>
            </a:pPr>
            <a:r>
              <a:rPr lang="en-US" sz="1000" dirty="0" err="1"/>
              <a:t>L'ensemble</a:t>
            </a:r>
            <a:r>
              <a:rPr lang="en-US" sz="1000" dirty="0"/>
              <a:t> des </a:t>
            </a:r>
            <a:r>
              <a:rPr lang="en-US" sz="1000" dirty="0" err="1"/>
              <a:t>biens</a:t>
            </a:r>
            <a:r>
              <a:rPr lang="en-US" sz="1000" dirty="0"/>
              <a:t> de 380'000 </a:t>
            </a:r>
            <a:r>
              <a:rPr lang="en-US" sz="1000" dirty="0" err="1" smtClean="0"/>
              <a:t>est</a:t>
            </a:r>
            <a:r>
              <a:rPr lang="en-US" sz="1000" dirty="0" smtClean="0"/>
              <a:t> </a:t>
            </a:r>
            <a:r>
              <a:rPr lang="en-US" sz="1000" dirty="0" err="1"/>
              <a:t>réparti</a:t>
            </a:r>
            <a:r>
              <a:rPr lang="en-US" sz="1000" dirty="0"/>
              <a:t> de la </a:t>
            </a:r>
            <a:r>
              <a:rPr lang="en-US" sz="1000" dirty="0" err="1"/>
              <a:t>manière</a:t>
            </a:r>
            <a:r>
              <a:rPr lang="en-US" sz="1000" dirty="0"/>
              <a:t> </a:t>
            </a:r>
            <a:r>
              <a:rPr lang="en-US" sz="1000" dirty="0" err="1"/>
              <a:t>suivante</a:t>
            </a:r>
            <a:r>
              <a:rPr lang="en-US" sz="1000" dirty="0"/>
              <a:t>:</a:t>
            </a:r>
          </a:p>
          <a:p>
            <a:pPr marL="0" indent="0">
              <a:lnSpc>
                <a:spcPct val="70000"/>
              </a:lnSpc>
              <a:buNone/>
            </a:pPr>
            <a:r>
              <a:rPr lang="en-US" sz="1000" b="1" i="1" dirty="0" err="1"/>
              <a:t>Appartiennent</a:t>
            </a:r>
            <a:r>
              <a:rPr lang="en-US" sz="1000" b="1" i="1" dirty="0"/>
              <a:t> </a:t>
            </a:r>
            <a:r>
              <a:rPr lang="en-US" sz="1000" b="1" i="1" dirty="0" err="1"/>
              <a:t>à</a:t>
            </a:r>
            <a:r>
              <a:rPr lang="en-US" sz="1000" b="1" i="1" dirty="0"/>
              <a:t> </a:t>
            </a:r>
            <a:r>
              <a:rPr lang="en-US" sz="1000" b="1" i="1" dirty="0" err="1" smtClean="0"/>
              <a:t>Özlem</a:t>
            </a:r>
            <a:r>
              <a:rPr lang="en-US" sz="1000" dirty="0"/>
              <a:t> </a:t>
            </a:r>
          </a:p>
          <a:p>
            <a:pPr marL="0" indent="0">
              <a:lnSpc>
                <a:spcPct val="70000"/>
              </a:lnSpc>
              <a:buNone/>
            </a:pPr>
            <a:r>
              <a:rPr lang="en-US" sz="1000" dirty="0" err="1"/>
              <a:t>ses</a:t>
            </a:r>
            <a:r>
              <a:rPr lang="en-US" sz="1000" dirty="0"/>
              <a:t> </a:t>
            </a:r>
            <a:r>
              <a:rPr lang="en-US" sz="1000" dirty="0" err="1"/>
              <a:t>biens</a:t>
            </a:r>
            <a:r>
              <a:rPr lang="en-US" sz="1000" dirty="0"/>
              <a:t> </a:t>
            </a:r>
            <a:r>
              <a:rPr lang="en-US" sz="1000" dirty="0" err="1" smtClean="0"/>
              <a:t>propres</a:t>
            </a:r>
            <a:r>
              <a:rPr lang="en-US" sz="1000" dirty="0"/>
              <a:t> </a:t>
            </a:r>
            <a:r>
              <a:rPr lang="en-US" sz="1000" dirty="0" smtClean="0"/>
              <a:t>100'000</a:t>
            </a:r>
            <a:r>
              <a:rPr lang="en-US" sz="1000" dirty="0"/>
              <a:t>.-</a:t>
            </a:r>
          </a:p>
          <a:p>
            <a:pPr marL="0" indent="0">
              <a:lnSpc>
                <a:spcPct val="70000"/>
              </a:lnSpc>
              <a:buNone/>
            </a:pPr>
            <a:r>
              <a:rPr lang="en-US" sz="1000" dirty="0"/>
              <a:t>la </a:t>
            </a:r>
            <a:r>
              <a:rPr lang="en-US" sz="1000" dirty="0" err="1"/>
              <a:t>moitié</a:t>
            </a:r>
            <a:r>
              <a:rPr lang="en-US" sz="1000" dirty="0"/>
              <a:t> de son </a:t>
            </a:r>
            <a:r>
              <a:rPr lang="en-US" sz="1000" dirty="0" err="1" smtClean="0"/>
              <a:t>bénéfice</a:t>
            </a:r>
            <a:r>
              <a:rPr lang="en-US" sz="1000" dirty="0"/>
              <a:t> </a:t>
            </a:r>
            <a:r>
              <a:rPr lang="en-US" sz="1000" dirty="0" smtClean="0"/>
              <a:t>30'000</a:t>
            </a:r>
            <a:r>
              <a:rPr lang="en-US" sz="1000" dirty="0"/>
              <a:t>.-</a:t>
            </a:r>
          </a:p>
          <a:p>
            <a:pPr marL="0" indent="0">
              <a:lnSpc>
                <a:spcPct val="70000"/>
              </a:lnSpc>
              <a:buNone/>
            </a:pPr>
            <a:r>
              <a:rPr lang="en-US" sz="1000" dirty="0"/>
              <a:t>la </a:t>
            </a:r>
            <a:r>
              <a:rPr lang="en-US" sz="1000" dirty="0" err="1"/>
              <a:t>moitié</a:t>
            </a:r>
            <a:r>
              <a:rPr lang="en-US" sz="1000" dirty="0"/>
              <a:t> du </a:t>
            </a:r>
            <a:r>
              <a:rPr lang="en-US" sz="1000" dirty="0" err="1"/>
              <a:t>bénéfice</a:t>
            </a:r>
            <a:r>
              <a:rPr lang="en-US" sz="1000" dirty="0"/>
              <a:t> </a:t>
            </a:r>
            <a:r>
              <a:rPr lang="en-US" sz="1000" dirty="0" smtClean="0"/>
              <a:t>de </a:t>
            </a:r>
            <a:r>
              <a:rPr lang="en-US" sz="1000" dirty="0" err="1" smtClean="0"/>
              <a:t>Cem</a:t>
            </a:r>
            <a:r>
              <a:rPr lang="en-US" sz="1000" dirty="0" smtClean="0"/>
              <a:t>  10'000</a:t>
            </a:r>
            <a:r>
              <a:rPr lang="en-US" sz="1000" dirty="0"/>
              <a:t>.-</a:t>
            </a:r>
          </a:p>
          <a:p>
            <a:pPr marL="0" indent="0">
              <a:lnSpc>
                <a:spcPct val="70000"/>
              </a:lnSpc>
              <a:buNone/>
            </a:pPr>
            <a:r>
              <a:rPr lang="en-US" sz="1000" dirty="0" smtClean="0"/>
              <a:t>Total 140'000</a:t>
            </a:r>
            <a:r>
              <a:rPr lang="en-US" sz="1000" dirty="0"/>
              <a:t>.-</a:t>
            </a:r>
          </a:p>
          <a:p>
            <a:pPr marL="0" indent="0">
              <a:lnSpc>
                <a:spcPct val="70000"/>
              </a:lnSpc>
              <a:buNone/>
            </a:pPr>
            <a:r>
              <a:rPr lang="en-US" sz="1000" b="1" i="1" dirty="0"/>
              <a:t>Font </a:t>
            </a:r>
            <a:r>
              <a:rPr lang="en-US" sz="1000" b="1" i="1" dirty="0" err="1"/>
              <a:t>partie</a:t>
            </a:r>
            <a:r>
              <a:rPr lang="en-US" sz="1000" b="1" i="1" dirty="0"/>
              <a:t> de la succession </a:t>
            </a:r>
            <a:r>
              <a:rPr lang="en-US" sz="1000" b="1" i="1" dirty="0" smtClean="0"/>
              <a:t>de </a:t>
            </a:r>
            <a:r>
              <a:rPr lang="en-US" sz="1000" b="1" i="1" dirty="0" err="1" smtClean="0"/>
              <a:t>Cem</a:t>
            </a:r>
            <a:endParaRPr lang="en-US" sz="1000" dirty="0"/>
          </a:p>
          <a:p>
            <a:pPr marL="0" indent="0">
              <a:lnSpc>
                <a:spcPct val="70000"/>
              </a:lnSpc>
              <a:buNone/>
            </a:pPr>
            <a:r>
              <a:rPr lang="en-US" sz="1000" dirty="0" err="1"/>
              <a:t>ses</a:t>
            </a:r>
            <a:r>
              <a:rPr lang="en-US" sz="1000" dirty="0"/>
              <a:t> </a:t>
            </a:r>
            <a:r>
              <a:rPr lang="en-US" sz="1000" dirty="0" err="1"/>
              <a:t>biens</a:t>
            </a:r>
            <a:r>
              <a:rPr lang="en-US" sz="1000" dirty="0"/>
              <a:t> </a:t>
            </a:r>
            <a:r>
              <a:rPr lang="en-US" sz="1000" dirty="0" err="1" smtClean="0"/>
              <a:t>propres</a:t>
            </a:r>
            <a:r>
              <a:rPr lang="en-US" sz="1000" dirty="0"/>
              <a:t> </a:t>
            </a:r>
            <a:r>
              <a:rPr lang="en-US" sz="1000" dirty="0" smtClean="0"/>
              <a:t>200'000</a:t>
            </a:r>
            <a:r>
              <a:rPr lang="en-US" sz="1000" dirty="0"/>
              <a:t>.-</a:t>
            </a:r>
          </a:p>
          <a:p>
            <a:pPr marL="0" indent="0">
              <a:lnSpc>
                <a:spcPct val="70000"/>
              </a:lnSpc>
              <a:buNone/>
            </a:pPr>
            <a:r>
              <a:rPr lang="en-US" sz="1000" dirty="0"/>
              <a:t>la </a:t>
            </a:r>
            <a:r>
              <a:rPr lang="en-US" sz="1000" dirty="0" err="1"/>
              <a:t>moitié</a:t>
            </a:r>
            <a:r>
              <a:rPr lang="en-US" sz="1000" dirty="0"/>
              <a:t> de son </a:t>
            </a:r>
            <a:r>
              <a:rPr lang="en-US" sz="1000" dirty="0" err="1" smtClean="0"/>
              <a:t>bénéfice</a:t>
            </a:r>
            <a:r>
              <a:rPr lang="en-US" sz="1000" dirty="0"/>
              <a:t> </a:t>
            </a:r>
            <a:r>
              <a:rPr lang="en-US" sz="1000" dirty="0" smtClean="0"/>
              <a:t>10'000</a:t>
            </a:r>
            <a:r>
              <a:rPr lang="en-US" sz="1000" dirty="0"/>
              <a:t>.-</a:t>
            </a:r>
          </a:p>
          <a:p>
            <a:pPr marL="0" indent="0">
              <a:lnSpc>
                <a:spcPct val="70000"/>
              </a:lnSpc>
              <a:buNone/>
            </a:pPr>
            <a:r>
              <a:rPr lang="en-US" sz="1000" dirty="0"/>
              <a:t>la </a:t>
            </a:r>
            <a:r>
              <a:rPr lang="en-US" sz="1000" dirty="0" err="1"/>
              <a:t>moitié</a:t>
            </a:r>
            <a:r>
              <a:rPr lang="en-US" sz="1000" dirty="0"/>
              <a:t> du </a:t>
            </a:r>
            <a:r>
              <a:rPr lang="en-US" sz="1000" dirty="0" err="1"/>
              <a:t>bénéfice</a:t>
            </a:r>
            <a:r>
              <a:rPr lang="en-US" sz="1000" dirty="0"/>
              <a:t> </a:t>
            </a:r>
            <a:r>
              <a:rPr lang="en-US" sz="1000" dirty="0" err="1" smtClean="0"/>
              <a:t>d’Özlem</a:t>
            </a:r>
            <a:r>
              <a:rPr lang="en-US" sz="1000" dirty="0" smtClean="0"/>
              <a:t> 30'000</a:t>
            </a:r>
            <a:r>
              <a:rPr lang="en-US" sz="1000" dirty="0"/>
              <a:t>.-</a:t>
            </a:r>
          </a:p>
          <a:p>
            <a:pPr marL="0" indent="0">
              <a:lnSpc>
                <a:spcPct val="70000"/>
              </a:lnSpc>
              <a:buNone/>
            </a:pPr>
            <a:r>
              <a:rPr lang="en-US" sz="1000" dirty="0" smtClean="0"/>
              <a:t>Total 240'000</a:t>
            </a:r>
            <a:r>
              <a:rPr lang="en-US" sz="1000" dirty="0"/>
              <a:t>.-</a:t>
            </a:r>
          </a:p>
          <a:p>
            <a:pPr marL="0" indent="0">
              <a:buNone/>
            </a:pPr>
            <a:endParaRPr lang="fr-FR" sz="1000" dirty="0"/>
          </a:p>
        </p:txBody>
      </p:sp>
    </p:spTree>
    <p:extLst>
      <p:ext uri="{BB962C8B-B14F-4D97-AF65-F5344CB8AC3E}">
        <p14:creationId xmlns:p14="http://schemas.microsoft.com/office/powerpoint/2010/main" val="58308037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3856"/>
            <a:ext cx="8913813" cy="45719"/>
          </a:xfrm>
        </p:spPr>
        <p:txBody>
          <a:bodyPr>
            <a:normAutofit fontScale="90000"/>
          </a:bodyPr>
          <a:lstStyle/>
          <a:p>
            <a:endParaRPr lang="fr-FR" dirty="0"/>
          </a:p>
        </p:txBody>
      </p:sp>
      <p:sp>
        <p:nvSpPr>
          <p:cNvPr id="3" name="Content Placeholder 2"/>
          <p:cNvSpPr>
            <a:spLocks noGrp="1"/>
          </p:cNvSpPr>
          <p:nvPr>
            <p:ph idx="1"/>
          </p:nvPr>
        </p:nvSpPr>
        <p:spPr>
          <a:xfrm>
            <a:off x="921068" y="1672280"/>
            <a:ext cx="7610476" cy="4401292"/>
          </a:xfrm>
        </p:spPr>
        <p:txBody>
          <a:bodyPr>
            <a:noAutofit/>
          </a:bodyPr>
          <a:lstStyle/>
          <a:p>
            <a:pPr marL="0" indent="0">
              <a:lnSpc>
                <a:spcPct val="70000"/>
              </a:lnSpc>
              <a:buNone/>
            </a:pPr>
            <a:r>
              <a:rPr lang="en-US" sz="1400" dirty="0"/>
              <a:t>Le </a:t>
            </a:r>
            <a:r>
              <a:rPr lang="en-US" sz="1400" dirty="0" err="1"/>
              <a:t>partage</a:t>
            </a:r>
            <a:r>
              <a:rPr lang="en-US" sz="1400" dirty="0"/>
              <a:t> </a:t>
            </a:r>
            <a:r>
              <a:rPr lang="en-US" sz="1400" dirty="0" err="1"/>
              <a:t>successoral</a:t>
            </a:r>
            <a:r>
              <a:rPr lang="en-US" sz="1400" dirty="0"/>
              <a:t> </a:t>
            </a:r>
            <a:r>
              <a:rPr lang="en-US" sz="1400" dirty="0" err="1"/>
              <a:t>est</a:t>
            </a:r>
            <a:r>
              <a:rPr lang="en-US" sz="1400" dirty="0"/>
              <a:t> </a:t>
            </a:r>
            <a:r>
              <a:rPr lang="en-US" sz="1400" dirty="0" err="1"/>
              <a:t>effectué</a:t>
            </a:r>
            <a:r>
              <a:rPr lang="en-US" sz="1400" dirty="0"/>
              <a:t> après la liquidation du régime matrimonial. </a:t>
            </a:r>
            <a:r>
              <a:rPr lang="en-US" sz="1400" dirty="0" err="1" smtClean="0"/>
              <a:t>Cem</a:t>
            </a:r>
            <a:r>
              <a:rPr lang="en-US" sz="1400" dirty="0" smtClean="0"/>
              <a:t> </a:t>
            </a:r>
            <a:r>
              <a:rPr lang="en-US" sz="1400" dirty="0" err="1" smtClean="0"/>
              <a:t>n'a</a:t>
            </a:r>
            <a:r>
              <a:rPr lang="en-US" sz="1400" dirty="0" smtClean="0"/>
              <a:t> </a:t>
            </a:r>
            <a:r>
              <a:rPr lang="en-US" sz="1400" dirty="0"/>
              <a:t>pas fait de testament </a:t>
            </a:r>
            <a:r>
              <a:rPr lang="en-US" sz="1400" dirty="0" err="1"/>
              <a:t>ni</a:t>
            </a:r>
            <a:r>
              <a:rPr lang="en-US" sz="1400" dirty="0"/>
              <a:t> </a:t>
            </a:r>
            <a:r>
              <a:rPr lang="en-US" sz="1400" dirty="0" err="1"/>
              <a:t>conclu</a:t>
            </a:r>
            <a:r>
              <a:rPr lang="en-US" sz="1400" dirty="0"/>
              <a:t> de </a:t>
            </a:r>
            <a:r>
              <a:rPr lang="en-US" sz="1400" dirty="0" err="1"/>
              <a:t>pacte</a:t>
            </a:r>
            <a:r>
              <a:rPr lang="en-US" sz="1400" dirty="0"/>
              <a:t> </a:t>
            </a:r>
            <a:r>
              <a:rPr lang="en-US" sz="1400" dirty="0" err="1"/>
              <a:t>successoral</a:t>
            </a:r>
            <a:r>
              <a:rPr lang="en-US" sz="1400" dirty="0"/>
              <a:t>; </a:t>
            </a:r>
            <a:r>
              <a:rPr lang="en-US" sz="1400" dirty="0" err="1"/>
              <a:t>sa</a:t>
            </a:r>
            <a:r>
              <a:rPr lang="en-US" sz="1400" dirty="0"/>
              <a:t> succession </a:t>
            </a:r>
            <a:r>
              <a:rPr lang="en-US" sz="1400" dirty="0" err="1"/>
              <a:t>est</a:t>
            </a:r>
            <a:r>
              <a:rPr lang="en-US" sz="1400" dirty="0"/>
              <a:t> </a:t>
            </a:r>
            <a:r>
              <a:rPr lang="en-US" sz="1400" dirty="0" err="1"/>
              <a:t>donc</a:t>
            </a:r>
            <a:r>
              <a:rPr lang="en-US" sz="1400" dirty="0"/>
              <a:t> </a:t>
            </a:r>
            <a:r>
              <a:rPr lang="en-US" sz="1400" dirty="0" err="1"/>
              <a:t>partagée</a:t>
            </a:r>
            <a:r>
              <a:rPr lang="en-US" sz="1400" dirty="0"/>
              <a:t> </a:t>
            </a:r>
            <a:r>
              <a:rPr lang="en-US" sz="1400" dirty="0" err="1"/>
              <a:t>conformément</a:t>
            </a:r>
            <a:r>
              <a:rPr lang="en-US" sz="1400" dirty="0"/>
              <a:t> aux prescriptions </a:t>
            </a:r>
            <a:r>
              <a:rPr lang="en-US" sz="1400" dirty="0" err="1"/>
              <a:t>légales</a:t>
            </a:r>
            <a:r>
              <a:rPr lang="en-US" sz="1400" dirty="0"/>
              <a:t>, </a:t>
            </a:r>
            <a:r>
              <a:rPr lang="en-US" sz="1400" dirty="0" err="1"/>
              <a:t>c'est</a:t>
            </a:r>
            <a:r>
              <a:rPr lang="en-US" sz="1400" dirty="0"/>
              <a:t>-</a:t>
            </a:r>
            <a:r>
              <a:rPr lang="en-US" sz="1400" dirty="0" err="1"/>
              <a:t>à</a:t>
            </a:r>
            <a:r>
              <a:rPr lang="en-US" sz="1400" dirty="0"/>
              <a:t>-dire de la </a:t>
            </a:r>
            <a:r>
              <a:rPr lang="en-US" sz="1400" dirty="0" err="1"/>
              <a:t>manière</a:t>
            </a:r>
            <a:r>
              <a:rPr lang="en-US" sz="1400" dirty="0"/>
              <a:t> </a:t>
            </a:r>
            <a:r>
              <a:rPr lang="en-US" sz="1400" dirty="0" err="1"/>
              <a:t>suivante</a:t>
            </a:r>
            <a:r>
              <a:rPr lang="en-US" sz="1400" dirty="0"/>
              <a:t>:</a:t>
            </a:r>
          </a:p>
          <a:p>
            <a:pPr marL="0" indent="0">
              <a:lnSpc>
                <a:spcPct val="70000"/>
              </a:lnSpc>
              <a:buNone/>
            </a:pPr>
            <a:r>
              <a:rPr lang="en-US" sz="1400" dirty="0" smtClean="0"/>
              <a:t>La </a:t>
            </a:r>
            <a:r>
              <a:rPr lang="en-US" sz="1400" dirty="0"/>
              <a:t>succession </a:t>
            </a:r>
            <a:r>
              <a:rPr lang="en-US" sz="1400" dirty="0" smtClean="0"/>
              <a:t>de </a:t>
            </a:r>
            <a:r>
              <a:rPr lang="en-US" sz="1400" dirty="0" err="1" smtClean="0"/>
              <a:t>Cem</a:t>
            </a:r>
            <a:r>
              <a:rPr lang="en-US" sz="1400" dirty="0" smtClean="0"/>
              <a:t> se </a:t>
            </a:r>
            <a:r>
              <a:rPr lang="en-US" sz="1400" dirty="0" err="1"/>
              <a:t>monte</a:t>
            </a:r>
            <a:r>
              <a:rPr lang="en-US" sz="1400" dirty="0"/>
              <a:t> </a:t>
            </a:r>
            <a:r>
              <a:rPr lang="en-US" sz="1400" dirty="0" err="1"/>
              <a:t>à</a:t>
            </a:r>
            <a:r>
              <a:rPr lang="en-US" sz="1400" dirty="0"/>
              <a:t> </a:t>
            </a:r>
            <a:r>
              <a:rPr lang="en-US" sz="1400" dirty="0" smtClean="0"/>
              <a:t> 240'000</a:t>
            </a:r>
            <a:r>
              <a:rPr lang="en-US" sz="1400" dirty="0"/>
              <a:t>.-</a:t>
            </a:r>
          </a:p>
          <a:p>
            <a:pPr marL="0" indent="0">
              <a:lnSpc>
                <a:spcPct val="70000"/>
              </a:lnSpc>
              <a:buNone/>
            </a:pPr>
            <a:r>
              <a:rPr lang="en-US" sz="1400" dirty="0" err="1" smtClean="0"/>
              <a:t>Özlem</a:t>
            </a:r>
            <a:r>
              <a:rPr lang="en-US" sz="1400" dirty="0" smtClean="0"/>
              <a:t>, </a:t>
            </a:r>
            <a:r>
              <a:rPr lang="en-US" sz="1400" dirty="0" err="1"/>
              <a:t>veuve</a:t>
            </a:r>
            <a:r>
              <a:rPr lang="en-US" sz="1400" dirty="0"/>
              <a:t> </a:t>
            </a:r>
            <a:r>
              <a:rPr lang="en-US" sz="1400" dirty="0" smtClean="0"/>
              <a:t>de </a:t>
            </a:r>
            <a:r>
              <a:rPr lang="en-US" sz="1400" dirty="0" err="1" smtClean="0"/>
              <a:t>Cem</a:t>
            </a:r>
            <a:r>
              <a:rPr lang="en-US" sz="1400" dirty="0" smtClean="0"/>
              <a:t>, </a:t>
            </a:r>
            <a:r>
              <a:rPr lang="en-US" sz="1400" dirty="0"/>
              <a:t>en </a:t>
            </a:r>
            <a:r>
              <a:rPr lang="en-US" sz="1400" dirty="0" err="1"/>
              <a:t>reçoit</a:t>
            </a:r>
            <a:r>
              <a:rPr lang="en-US" sz="1400" dirty="0"/>
              <a:t> </a:t>
            </a:r>
            <a:r>
              <a:rPr lang="en-US" sz="1400" dirty="0" smtClean="0"/>
              <a:t>¼ 60'000</a:t>
            </a:r>
            <a:r>
              <a:rPr lang="en-US" sz="1400" dirty="0"/>
              <a:t>.</a:t>
            </a:r>
            <a:r>
              <a:rPr lang="en-US" sz="1400" dirty="0" smtClean="0"/>
              <a:t>-</a:t>
            </a:r>
            <a:endParaRPr lang="en-US" sz="1400" dirty="0"/>
          </a:p>
          <a:p>
            <a:pPr marL="0" indent="0">
              <a:lnSpc>
                <a:spcPct val="70000"/>
              </a:lnSpc>
              <a:buNone/>
            </a:pPr>
            <a:r>
              <a:rPr lang="en-US" sz="1400" dirty="0"/>
              <a:t>les </a:t>
            </a:r>
            <a:r>
              <a:rPr lang="en-US" sz="1400" dirty="0" err="1"/>
              <a:t>trois</a:t>
            </a:r>
            <a:r>
              <a:rPr lang="en-US" sz="1400" dirty="0"/>
              <a:t> </a:t>
            </a:r>
            <a:r>
              <a:rPr lang="en-US" sz="1400" dirty="0" err="1"/>
              <a:t>enfants</a:t>
            </a:r>
            <a:r>
              <a:rPr lang="en-US" sz="1400" dirty="0"/>
              <a:t> ensemble en </a:t>
            </a:r>
            <a:r>
              <a:rPr lang="en-US" sz="1400" dirty="0" err="1"/>
              <a:t>reçoivent</a:t>
            </a:r>
            <a:r>
              <a:rPr lang="en-US" sz="1400" dirty="0"/>
              <a:t> </a:t>
            </a:r>
            <a:r>
              <a:rPr lang="en-US" sz="1400" dirty="0" smtClean="0"/>
              <a:t>¾ au total 180'000</a:t>
            </a:r>
            <a:r>
              <a:rPr lang="en-US" sz="1400" dirty="0"/>
              <a:t>.-</a:t>
            </a:r>
          </a:p>
          <a:p>
            <a:pPr marL="0" indent="0">
              <a:lnSpc>
                <a:spcPct val="70000"/>
              </a:lnSpc>
              <a:buNone/>
            </a:pPr>
            <a:r>
              <a:rPr lang="en-US" sz="1400" b="1" i="1" dirty="0"/>
              <a:t>En tout, </a:t>
            </a:r>
            <a:r>
              <a:rPr lang="en-US" sz="1400" b="1" i="1" dirty="0" err="1" smtClean="0"/>
              <a:t>Özlem</a:t>
            </a:r>
            <a:r>
              <a:rPr lang="en-US" sz="1400" b="1" i="1" dirty="0" smtClean="0"/>
              <a:t> </a:t>
            </a:r>
            <a:r>
              <a:rPr lang="en-US" sz="1400" b="1" i="1" dirty="0" err="1" smtClean="0"/>
              <a:t>reçoit</a:t>
            </a:r>
            <a:endParaRPr lang="en-US" sz="1400" dirty="0"/>
          </a:p>
          <a:p>
            <a:pPr marL="0" indent="0">
              <a:lnSpc>
                <a:spcPct val="70000"/>
              </a:lnSpc>
              <a:buNone/>
            </a:pPr>
            <a:r>
              <a:rPr lang="en-US" sz="1400" dirty="0"/>
              <a:t>de la liquidation du régime matrimonial </a:t>
            </a:r>
            <a:r>
              <a:rPr lang="en-US" sz="1400" dirty="0" smtClean="0"/>
              <a:t> 140'000</a:t>
            </a:r>
            <a:r>
              <a:rPr lang="en-US" sz="1400" dirty="0"/>
              <a:t>.-</a:t>
            </a:r>
          </a:p>
          <a:p>
            <a:pPr marL="0" indent="0">
              <a:lnSpc>
                <a:spcPct val="70000"/>
              </a:lnSpc>
              <a:buNone/>
            </a:pPr>
            <a:r>
              <a:rPr lang="en-US" sz="1400" dirty="0"/>
              <a:t>du </a:t>
            </a:r>
            <a:r>
              <a:rPr lang="en-US" sz="1400" dirty="0" err="1"/>
              <a:t>partage</a:t>
            </a:r>
            <a:r>
              <a:rPr lang="en-US" sz="1400" dirty="0"/>
              <a:t> </a:t>
            </a:r>
            <a:r>
              <a:rPr lang="en-US" sz="1400" dirty="0" err="1" smtClean="0"/>
              <a:t>successoral</a:t>
            </a:r>
            <a:r>
              <a:rPr lang="en-US" sz="1400" dirty="0"/>
              <a:t> 6</a:t>
            </a:r>
            <a:r>
              <a:rPr lang="en-US" sz="1400" dirty="0" smtClean="0"/>
              <a:t>0'000</a:t>
            </a:r>
            <a:r>
              <a:rPr lang="en-US" sz="1400" dirty="0"/>
              <a:t>.</a:t>
            </a:r>
            <a:r>
              <a:rPr lang="en-US" sz="1400" dirty="0" smtClean="0"/>
              <a:t>-</a:t>
            </a:r>
          </a:p>
          <a:p>
            <a:pPr marL="0" indent="0">
              <a:lnSpc>
                <a:spcPct val="70000"/>
              </a:lnSpc>
              <a:buNone/>
            </a:pPr>
            <a:r>
              <a:rPr lang="fr-FR" sz="1400" dirty="0" smtClean="0"/>
              <a:t>TOTAL: 200’000.</a:t>
            </a:r>
          </a:p>
          <a:p>
            <a:pPr marL="0" indent="0">
              <a:lnSpc>
                <a:spcPct val="70000"/>
              </a:lnSpc>
              <a:buNone/>
            </a:pPr>
            <a:r>
              <a:rPr lang="en-US" sz="1400" dirty="0" smtClean="0"/>
              <a:t>Si </a:t>
            </a:r>
            <a:r>
              <a:rPr lang="en-US" sz="1400" dirty="0" err="1"/>
              <a:t>elle</a:t>
            </a:r>
            <a:r>
              <a:rPr lang="en-US" sz="1400" dirty="0"/>
              <a:t> </a:t>
            </a:r>
            <a:r>
              <a:rPr lang="en-US" sz="1400" dirty="0" err="1"/>
              <a:t>demandait</a:t>
            </a:r>
            <a:r>
              <a:rPr lang="en-US" sz="1400" dirty="0"/>
              <a:t> </a:t>
            </a:r>
            <a:r>
              <a:rPr lang="en-US" sz="1400" dirty="0" err="1"/>
              <a:t>directement</a:t>
            </a:r>
            <a:r>
              <a:rPr lang="en-US" sz="1400" dirty="0"/>
              <a:t> la </a:t>
            </a:r>
            <a:r>
              <a:rPr lang="en-US" sz="1400" dirty="0" err="1"/>
              <a:t>partage</a:t>
            </a:r>
            <a:r>
              <a:rPr lang="en-US" sz="1400" dirty="0"/>
              <a:t> </a:t>
            </a:r>
            <a:r>
              <a:rPr lang="en-US" sz="1400" dirty="0" err="1"/>
              <a:t>successoral</a:t>
            </a:r>
            <a:r>
              <a:rPr lang="en-US" sz="1400" dirty="0"/>
              <a:t> sans demander la </a:t>
            </a:r>
            <a:r>
              <a:rPr lang="en-US" sz="1400" dirty="0" smtClean="0"/>
              <a:t>liquidation du régime matrimonial </a:t>
            </a:r>
            <a:r>
              <a:rPr lang="en-US" sz="1400" dirty="0" err="1" smtClean="0"/>
              <a:t>elle</a:t>
            </a:r>
            <a:r>
              <a:rPr lang="en-US" sz="1400" dirty="0" smtClean="0"/>
              <a:t> </a:t>
            </a:r>
            <a:r>
              <a:rPr lang="en-US" sz="1400" dirty="0" err="1" smtClean="0"/>
              <a:t>recevrait</a:t>
            </a:r>
            <a:r>
              <a:rPr lang="en-US" sz="1400" dirty="0" smtClean="0"/>
              <a:t> ¼ de 220’000 = 55’000 </a:t>
            </a:r>
            <a:r>
              <a:rPr lang="en-US" sz="1400" dirty="0" err="1" smtClean="0"/>
              <a:t>seulement</a:t>
            </a:r>
            <a:r>
              <a:rPr lang="en-US" sz="1400" dirty="0" smtClean="0"/>
              <a:t>!</a:t>
            </a:r>
          </a:p>
          <a:p>
            <a:pPr marL="0" indent="0">
              <a:lnSpc>
                <a:spcPct val="70000"/>
              </a:lnSpc>
              <a:buNone/>
            </a:pPr>
            <a:r>
              <a:rPr lang="en-US" sz="1400" b="1" u="sng" dirty="0" err="1"/>
              <a:t>Özlem</a:t>
            </a:r>
            <a:r>
              <a:rPr lang="en-US" sz="1400" b="1" u="sng" dirty="0"/>
              <a:t> </a:t>
            </a:r>
            <a:r>
              <a:rPr lang="en-US" sz="1400" b="1" u="sng" dirty="0" err="1"/>
              <a:t>pourra</a:t>
            </a:r>
            <a:r>
              <a:rPr lang="en-US" sz="1400" b="1" u="sng" dirty="0"/>
              <a:t> demander un </a:t>
            </a:r>
            <a:r>
              <a:rPr lang="en-US" sz="1400" b="1" u="sng" dirty="0" err="1"/>
              <a:t>droit</a:t>
            </a:r>
            <a:r>
              <a:rPr lang="en-US" sz="1400" b="1" u="sng" dirty="0"/>
              <a:t> </a:t>
            </a:r>
            <a:r>
              <a:rPr lang="en-US" sz="1400" b="1" u="sng" dirty="0" err="1"/>
              <a:t>d'habitation</a:t>
            </a:r>
            <a:r>
              <a:rPr lang="en-US" sz="1400" b="1" u="sng" dirty="0"/>
              <a:t> </a:t>
            </a:r>
            <a:r>
              <a:rPr lang="en-US" sz="1400" b="1" u="sng" dirty="0" err="1"/>
              <a:t>sur</a:t>
            </a:r>
            <a:r>
              <a:rPr lang="en-US" sz="1400" b="1" u="sng" dirty="0"/>
              <a:t> la </a:t>
            </a:r>
            <a:r>
              <a:rPr lang="en-US" sz="1400" b="1" u="sng" dirty="0" err="1"/>
              <a:t>maison</a:t>
            </a:r>
            <a:r>
              <a:rPr lang="en-US" sz="1400" b="1" u="sng" dirty="0"/>
              <a:t> </a:t>
            </a:r>
            <a:r>
              <a:rPr lang="en-US" sz="1400" b="1" u="sng" dirty="0" err="1"/>
              <a:t>familiale</a:t>
            </a:r>
            <a:r>
              <a:rPr lang="en-US" sz="1400" b="1" u="sng" dirty="0"/>
              <a:t>.</a:t>
            </a:r>
          </a:p>
          <a:p>
            <a:pPr marL="0" indent="0">
              <a:lnSpc>
                <a:spcPct val="70000"/>
              </a:lnSpc>
              <a:buNone/>
            </a:pPr>
            <a:endParaRPr lang="en-US" sz="1400" dirty="0"/>
          </a:p>
          <a:p>
            <a:pPr marL="0" indent="0">
              <a:lnSpc>
                <a:spcPct val="70000"/>
              </a:lnSpc>
              <a:buNone/>
            </a:pPr>
            <a:endParaRPr lang="fr-FR" sz="1400" b="1" u="sng" dirty="0"/>
          </a:p>
        </p:txBody>
      </p:sp>
    </p:spTree>
    <p:extLst>
      <p:ext uri="{BB962C8B-B14F-4D97-AF65-F5344CB8AC3E}">
        <p14:creationId xmlns:p14="http://schemas.microsoft.com/office/powerpoint/2010/main" val="38091416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r-FR" dirty="0" smtClean="0"/>
              <a:t>RÉGIME LÉGAL</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fr-FR" dirty="0" smtClean="0"/>
              <a:t>Régime légal s’applique par le seul effet de la loi</a:t>
            </a:r>
          </a:p>
          <a:p>
            <a:r>
              <a:rPr lang="fr-FR" dirty="0" smtClean="0"/>
              <a:t>Avant le nouveau code civil (2002): La séparation de biens-SB ( </a:t>
            </a:r>
            <a:r>
              <a:rPr lang="fr-FR" dirty="0" err="1" smtClean="0"/>
              <a:t>aCCT</a:t>
            </a:r>
            <a:r>
              <a:rPr lang="fr-FR" dirty="0" smtClean="0"/>
              <a:t> art. 170-nCCT art. 242-243). </a:t>
            </a:r>
          </a:p>
          <a:p>
            <a:r>
              <a:rPr lang="fr-FR" dirty="0" smtClean="0"/>
              <a:t>Après le nouveau code civil (2002): La participation aux acquêts –PA-  (</a:t>
            </a:r>
            <a:r>
              <a:rPr lang="fr-FR" dirty="0" err="1" smtClean="0"/>
              <a:t>nCCT</a:t>
            </a:r>
            <a:r>
              <a:rPr lang="fr-FR" dirty="0" smtClean="0"/>
              <a:t> art. 202).</a:t>
            </a:r>
            <a:endParaRPr lang="fr-FR" dirty="0"/>
          </a:p>
          <a:p>
            <a:pPr marL="0" indent="0" algn="ctr">
              <a:buNone/>
            </a:pPr>
            <a:r>
              <a:rPr lang="en-US" b="1" dirty="0" err="1">
                <a:solidFill>
                  <a:srgbClr val="FF0000"/>
                </a:solidFill>
              </a:rPr>
              <a:t>L’art</a:t>
            </a:r>
            <a:r>
              <a:rPr lang="en-US" b="1" dirty="0">
                <a:solidFill>
                  <a:srgbClr val="FF0000"/>
                </a:solidFill>
              </a:rPr>
              <a:t>. 10 de la </a:t>
            </a:r>
            <a:r>
              <a:rPr lang="en-US" b="1" dirty="0" err="1">
                <a:solidFill>
                  <a:srgbClr val="FF0000"/>
                </a:solidFill>
              </a:rPr>
              <a:t>loi</a:t>
            </a:r>
            <a:r>
              <a:rPr lang="en-US" b="1" dirty="0">
                <a:solidFill>
                  <a:srgbClr val="FF0000"/>
                </a:solidFill>
              </a:rPr>
              <a:t> No. </a:t>
            </a:r>
            <a:r>
              <a:rPr lang="en-US" b="1" dirty="0" smtClean="0">
                <a:solidFill>
                  <a:srgbClr val="FF0000"/>
                </a:solidFill>
              </a:rPr>
              <a:t>4722: </a:t>
            </a:r>
            <a:r>
              <a:rPr lang="fr-FR" b="1" dirty="0" smtClean="0">
                <a:solidFill>
                  <a:srgbClr val="FF0000"/>
                </a:solidFill>
              </a:rPr>
              <a:t>Pour les époux mariées avant 2002 deux </a:t>
            </a:r>
            <a:r>
              <a:rPr lang="fr-FR" b="1" dirty="0">
                <a:solidFill>
                  <a:srgbClr val="FF0000"/>
                </a:solidFill>
              </a:rPr>
              <a:t>régimes s’appliquent consécutivement</a:t>
            </a:r>
            <a:endParaRPr lang="fr-FR" b="1" dirty="0" smtClean="0">
              <a:solidFill>
                <a:srgbClr val="FF0000"/>
              </a:solidFill>
            </a:endParaRPr>
          </a:p>
          <a:p>
            <a:pPr>
              <a:buFont typeface="Wingdings" charset="2"/>
              <a:buChar char="Ø"/>
            </a:pPr>
            <a:r>
              <a:rPr lang="fr-FR" dirty="0" smtClean="0"/>
              <a:t>Pour les biens acquis jusqu’à 2002: SB</a:t>
            </a:r>
          </a:p>
          <a:p>
            <a:pPr>
              <a:buFont typeface="Wingdings" charset="2"/>
              <a:buChar char="Ø"/>
            </a:pPr>
            <a:r>
              <a:rPr lang="fr-FR" dirty="0"/>
              <a:t>Pour les biens acquis </a:t>
            </a:r>
            <a:r>
              <a:rPr lang="fr-FR" dirty="0" smtClean="0"/>
              <a:t>après 2002</a:t>
            </a:r>
            <a:r>
              <a:rPr lang="fr-FR" dirty="0"/>
              <a:t>: </a:t>
            </a:r>
            <a:r>
              <a:rPr lang="fr-FR" dirty="0" smtClean="0"/>
              <a:t>PA</a:t>
            </a:r>
            <a:endParaRPr lang="fr-FR" dirty="0"/>
          </a:p>
          <a:p>
            <a:pPr marL="0" indent="0">
              <a:buNone/>
            </a:pPr>
            <a:endParaRPr lang="fr-FR" dirty="0" smtClean="0"/>
          </a:p>
          <a:p>
            <a:pPr>
              <a:buFontTx/>
              <a:buChar char="-"/>
            </a:pPr>
            <a:endParaRPr lang="fr-FR" dirty="0"/>
          </a:p>
        </p:txBody>
      </p:sp>
    </p:spTree>
    <p:extLst>
      <p:ext uri="{BB962C8B-B14F-4D97-AF65-F5344CB8AC3E}">
        <p14:creationId xmlns:p14="http://schemas.microsoft.com/office/powerpoint/2010/main" val="250310820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Résumé</a:t>
            </a:r>
            <a:endParaRPr lang="fr-FR" dirty="0"/>
          </a:p>
        </p:txBody>
      </p:sp>
      <p:sp>
        <p:nvSpPr>
          <p:cNvPr id="3" name="Content Placeholder 2"/>
          <p:cNvSpPr>
            <a:spLocks noGrp="1"/>
          </p:cNvSpPr>
          <p:nvPr>
            <p:ph idx="1"/>
          </p:nvPr>
        </p:nvSpPr>
        <p:spPr/>
        <p:txBody>
          <a:bodyPr>
            <a:normAutofit fontScale="92500" lnSpcReduction="10000"/>
          </a:bodyPr>
          <a:lstStyle/>
          <a:p>
            <a:pPr algn="just"/>
            <a:r>
              <a:rPr lang="en-US" dirty="0"/>
              <a:t>Si </a:t>
            </a:r>
            <a:r>
              <a:rPr lang="en-US" dirty="0" err="1"/>
              <a:t>l'un</a:t>
            </a:r>
            <a:r>
              <a:rPr lang="en-US" dirty="0"/>
              <a:t> des </a:t>
            </a:r>
            <a:r>
              <a:rPr lang="en-US" dirty="0" err="1"/>
              <a:t>conjoints</a:t>
            </a:r>
            <a:r>
              <a:rPr lang="en-US" dirty="0"/>
              <a:t> </a:t>
            </a:r>
            <a:r>
              <a:rPr lang="en-US" dirty="0" err="1"/>
              <a:t>est</a:t>
            </a:r>
            <a:r>
              <a:rPr lang="en-US" dirty="0"/>
              <a:t> </a:t>
            </a:r>
            <a:r>
              <a:rPr lang="en-US" dirty="0" err="1"/>
              <a:t>économe</a:t>
            </a:r>
            <a:r>
              <a:rPr lang="en-US" dirty="0"/>
              <a:t> et </a:t>
            </a:r>
            <a:r>
              <a:rPr lang="en-US" dirty="0" err="1"/>
              <a:t>l'autre</a:t>
            </a:r>
            <a:r>
              <a:rPr lang="en-US" dirty="0"/>
              <a:t> </a:t>
            </a:r>
            <a:r>
              <a:rPr lang="en-US" dirty="0" err="1"/>
              <a:t>dépensier</a:t>
            </a:r>
            <a:r>
              <a:rPr lang="en-US" dirty="0"/>
              <a:t>, le régime de participation aux </a:t>
            </a:r>
            <a:r>
              <a:rPr lang="en-US" dirty="0" err="1"/>
              <a:t>acquêts</a:t>
            </a:r>
            <a:r>
              <a:rPr lang="en-US" dirty="0"/>
              <a:t> </a:t>
            </a:r>
            <a:r>
              <a:rPr lang="en-US" dirty="0" err="1"/>
              <a:t>favorise</a:t>
            </a:r>
            <a:r>
              <a:rPr lang="en-US" dirty="0"/>
              <a:t>, </a:t>
            </a:r>
            <a:r>
              <a:rPr lang="en-US" dirty="0" err="1"/>
              <a:t>lors</a:t>
            </a:r>
            <a:r>
              <a:rPr lang="en-US" dirty="0"/>
              <a:t> du </a:t>
            </a:r>
            <a:r>
              <a:rPr lang="en-US" dirty="0" err="1"/>
              <a:t>partage</a:t>
            </a:r>
            <a:r>
              <a:rPr lang="en-US" dirty="0"/>
              <a:t>, le conjoint </a:t>
            </a:r>
            <a:r>
              <a:rPr lang="en-US" dirty="0" err="1"/>
              <a:t>dépensier</a:t>
            </a:r>
            <a:r>
              <a:rPr lang="en-US" dirty="0"/>
              <a:t>.</a:t>
            </a:r>
          </a:p>
          <a:p>
            <a:pPr algn="just"/>
            <a:r>
              <a:rPr lang="en-US" dirty="0" err="1"/>
              <a:t>S'il</a:t>
            </a:r>
            <a:r>
              <a:rPr lang="en-US" dirty="0"/>
              <a:t> </a:t>
            </a:r>
            <a:r>
              <a:rPr lang="en-US" dirty="0" err="1"/>
              <a:t>s'agit</a:t>
            </a:r>
            <a:r>
              <a:rPr lang="en-US" dirty="0"/>
              <a:t> par </a:t>
            </a:r>
            <a:r>
              <a:rPr lang="en-US" dirty="0" err="1"/>
              <a:t>contre</a:t>
            </a:r>
            <a:r>
              <a:rPr lang="en-US" dirty="0"/>
              <a:t> d'un couple </a:t>
            </a:r>
            <a:r>
              <a:rPr lang="en-US" dirty="0" err="1"/>
              <a:t>où</a:t>
            </a:r>
            <a:r>
              <a:rPr lang="en-US" dirty="0"/>
              <a:t> </a:t>
            </a:r>
            <a:r>
              <a:rPr lang="en-US" dirty="0" err="1"/>
              <a:t>seul</a:t>
            </a:r>
            <a:r>
              <a:rPr lang="en-US" dirty="0"/>
              <a:t> le </a:t>
            </a:r>
            <a:r>
              <a:rPr lang="en-US" dirty="0" err="1"/>
              <a:t>mari</a:t>
            </a:r>
            <a:r>
              <a:rPr lang="en-US" dirty="0"/>
              <a:t> a un </a:t>
            </a:r>
            <a:r>
              <a:rPr lang="en-US" dirty="0" err="1"/>
              <a:t>salaire</a:t>
            </a:r>
            <a:r>
              <a:rPr lang="en-US" dirty="0"/>
              <a:t> et la femme </a:t>
            </a:r>
            <a:r>
              <a:rPr lang="en-US" dirty="0" err="1"/>
              <a:t>s'occupe</a:t>
            </a:r>
            <a:r>
              <a:rPr lang="en-US" dirty="0"/>
              <a:t> du ménage et des </a:t>
            </a:r>
            <a:r>
              <a:rPr lang="en-US" dirty="0" err="1"/>
              <a:t>enfants</a:t>
            </a:r>
            <a:r>
              <a:rPr lang="en-US" dirty="0"/>
              <a:t>, la participation aux </a:t>
            </a:r>
            <a:r>
              <a:rPr lang="en-US" dirty="0" err="1"/>
              <a:t>acquêts</a:t>
            </a:r>
            <a:r>
              <a:rPr lang="en-US" dirty="0"/>
              <a:t> </a:t>
            </a:r>
            <a:r>
              <a:rPr lang="en-US" dirty="0" err="1"/>
              <a:t>permet</a:t>
            </a:r>
            <a:r>
              <a:rPr lang="en-US" dirty="0"/>
              <a:t> de </a:t>
            </a:r>
            <a:r>
              <a:rPr lang="en-US" dirty="0" err="1"/>
              <a:t>reconnaître</a:t>
            </a:r>
            <a:r>
              <a:rPr lang="en-US" dirty="0"/>
              <a:t> </a:t>
            </a:r>
            <a:r>
              <a:rPr lang="en-US" dirty="0" err="1"/>
              <a:t>une</a:t>
            </a:r>
            <a:r>
              <a:rPr lang="en-US" dirty="0"/>
              <a:t> </a:t>
            </a:r>
            <a:r>
              <a:rPr lang="en-US" dirty="0" err="1"/>
              <a:t>valeur</a:t>
            </a:r>
            <a:r>
              <a:rPr lang="en-US" dirty="0"/>
              <a:t> au travail de la femme au foyer.</a:t>
            </a:r>
          </a:p>
          <a:p>
            <a:pPr algn="just"/>
            <a:r>
              <a:rPr lang="en-US" dirty="0"/>
              <a:t>La </a:t>
            </a:r>
            <a:r>
              <a:rPr lang="en-US" dirty="0" err="1"/>
              <a:t>séparation</a:t>
            </a:r>
            <a:r>
              <a:rPr lang="en-US" dirty="0"/>
              <a:t> de </a:t>
            </a:r>
            <a:r>
              <a:rPr lang="en-US" dirty="0" err="1"/>
              <a:t>biens</a:t>
            </a:r>
            <a:r>
              <a:rPr lang="en-US" dirty="0"/>
              <a:t> </a:t>
            </a:r>
            <a:r>
              <a:rPr lang="en-US" dirty="0" err="1"/>
              <a:t>est</a:t>
            </a:r>
            <a:r>
              <a:rPr lang="en-US" dirty="0"/>
              <a:t> un régime </a:t>
            </a:r>
            <a:r>
              <a:rPr lang="en-US" dirty="0" err="1"/>
              <a:t>défavorable</a:t>
            </a:r>
            <a:r>
              <a:rPr lang="en-US" dirty="0"/>
              <a:t> pour le conjoint au foyer qui, en </a:t>
            </a:r>
            <a:r>
              <a:rPr lang="en-US" dirty="0" err="1"/>
              <a:t>cas</a:t>
            </a:r>
            <a:r>
              <a:rPr lang="en-US" dirty="0"/>
              <a:t> de divorce, ne </a:t>
            </a:r>
            <a:r>
              <a:rPr lang="en-US" dirty="0" err="1"/>
              <a:t>reçoit</a:t>
            </a:r>
            <a:r>
              <a:rPr lang="en-US" dirty="0"/>
              <a:t> </a:t>
            </a:r>
            <a:r>
              <a:rPr lang="en-US" dirty="0" err="1"/>
              <a:t>aucune</a:t>
            </a:r>
            <a:r>
              <a:rPr lang="en-US" dirty="0"/>
              <a:t> part des </a:t>
            </a:r>
            <a:r>
              <a:rPr lang="en-US" dirty="0" err="1"/>
              <a:t>économies</a:t>
            </a:r>
            <a:r>
              <a:rPr lang="en-US" dirty="0"/>
              <a:t> de </a:t>
            </a:r>
            <a:r>
              <a:rPr lang="en-US" dirty="0" err="1"/>
              <a:t>l'autre</a:t>
            </a:r>
            <a:r>
              <a:rPr lang="en-US" dirty="0"/>
              <a:t> conjoint </a:t>
            </a:r>
            <a:r>
              <a:rPr lang="en-US" dirty="0" err="1"/>
              <a:t>ou</a:t>
            </a:r>
            <a:r>
              <a:rPr lang="en-US" dirty="0"/>
              <a:t> des </a:t>
            </a:r>
            <a:r>
              <a:rPr lang="en-US" dirty="0" err="1"/>
              <a:t>biens</a:t>
            </a:r>
            <a:r>
              <a:rPr lang="en-US" dirty="0"/>
              <a:t> </a:t>
            </a:r>
            <a:r>
              <a:rPr lang="en-US" dirty="0" err="1"/>
              <a:t>acquis</a:t>
            </a:r>
            <a:r>
              <a:rPr lang="en-US" dirty="0"/>
              <a:t> pendant le </a:t>
            </a:r>
            <a:r>
              <a:rPr lang="en-US" dirty="0" err="1"/>
              <a:t>mariage</a:t>
            </a:r>
            <a:r>
              <a:rPr lang="en-US" dirty="0" smtClean="0"/>
              <a:t>. </a:t>
            </a:r>
            <a:endParaRPr lang="fr-FR" dirty="0"/>
          </a:p>
        </p:txBody>
      </p:sp>
    </p:spTree>
    <p:extLst>
      <p:ext uri="{BB962C8B-B14F-4D97-AF65-F5344CB8AC3E}">
        <p14:creationId xmlns:p14="http://schemas.microsoft.com/office/powerpoint/2010/main" val="404668456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PRESCRIPTION</a:t>
            </a:r>
            <a:endParaRPr lang="fr-FR" dirty="0"/>
          </a:p>
        </p:txBody>
      </p:sp>
      <p:sp>
        <p:nvSpPr>
          <p:cNvPr id="3" name="Content Placeholder 2"/>
          <p:cNvSpPr>
            <a:spLocks noGrp="1"/>
          </p:cNvSpPr>
          <p:nvPr>
            <p:ph idx="1"/>
          </p:nvPr>
        </p:nvSpPr>
        <p:spPr/>
        <p:txBody>
          <a:bodyPr>
            <a:normAutofit fontScale="85000" lnSpcReduction="20000"/>
          </a:bodyPr>
          <a:lstStyle/>
          <a:p>
            <a:r>
              <a:rPr lang="fr-FR" dirty="0" smtClean="0"/>
              <a:t>Cour suprême turc:</a:t>
            </a:r>
          </a:p>
          <a:p>
            <a:pPr marL="0" indent="0">
              <a:buNone/>
            </a:pPr>
            <a:r>
              <a:rPr lang="fr-FR" dirty="0" smtClean="0"/>
              <a:t>Séparation de biens - pour la créance de part de la contribution (</a:t>
            </a:r>
            <a:r>
              <a:rPr lang="fr-FR" dirty="0" err="1" smtClean="0"/>
              <a:t>Katkı</a:t>
            </a:r>
            <a:r>
              <a:rPr lang="fr-FR" dirty="0" smtClean="0"/>
              <a:t> </a:t>
            </a:r>
            <a:r>
              <a:rPr lang="fr-FR" dirty="0" err="1" smtClean="0"/>
              <a:t>payı</a:t>
            </a:r>
            <a:r>
              <a:rPr lang="fr-FR" dirty="0" smtClean="0"/>
              <a:t>)</a:t>
            </a:r>
            <a:r>
              <a:rPr lang="fr-FR" dirty="0" smtClean="0">
                <a:sym typeface="Wingdings"/>
              </a:rPr>
              <a:t>10 ans ( CO art. 125)</a:t>
            </a:r>
          </a:p>
          <a:p>
            <a:pPr marL="0" indent="0">
              <a:buNone/>
            </a:pPr>
            <a:r>
              <a:rPr lang="fr-FR" dirty="0" smtClean="0">
                <a:sym typeface="Wingdings"/>
              </a:rPr>
              <a:t>Participation aux acquêts -créance de la participation et la plus-value ça dépend de la cause de dissolution du régime</a:t>
            </a:r>
          </a:p>
          <a:p>
            <a:pPr marL="0" indent="0">
              <a:buNone/>
            </a:pPr>
            <a:r>
              <a:rPr lang="fr-FR" dirty="0" smtClean="0">
                <a:sym typeface="Wingdings"/>
              </a:rPr>
              <a:t>Divorce 1 ans (CCT art.178</a:t>
            </a:r>
            <a:r>
              <a:rPr lang="fr-FR" dirty="0" smtClean="0"/>
              <a:t>– Les actions dérivés du divorce se prescrivent par un an à compter du jugement définitif du divorce). </a:t>
            </a:r>
          </a:p>
          <a:p>
            <a:pPr marL="0" indent="0">
              <a:buNone/>
            </a:pPr>
            <a:r>
              <a:rPr lang="fr-FR" dirty="0" smtClean="0"/>
              <a:t>Décès de l’époux </a:t>
            </a:r>
            <a:r>
              <a:rPr lang="fr-FR" dirty="0" smtClean="0">
                <a:sym typeface="Wingdings"/>
              </a:rPr>
              <a:t> CO art. 125 10 ans</a:t>
            </a:r>
          </a:p>
          <a:p>
            <a:pPr marL="0" indent="0">
              <a:buNone/>
            </a:pPr>
            <a:r>
              <a:rPr lang="fr-FR" dirty="0" smtClean="0">
                <a:sym typeface="Wingdings"/>
              </a:rPr>
              <a:t>Pendant le régime: CO art. 132 al. 3: La prescription ne court point à l’égard des créances des époux l’un contre l’autre, pendant le mariage. </a:t>
            </a:r>
            <a:endParaRPr lang="fr-FR" dirty="0" smtClean="0"/>
          </a:p>
          <a:p>
            <a:pPr marL="0" indent="0">
              <a:buNone/>
            </a:pPr>
            <a:endParaRPr lang="fr-FR" dirty="0"/>
          </a:p>
        </p:txBody>
      </p:sp>
    </p:spTree>
    <p:extLst>
      <p:ext uri="{BB962C8B-B14F-4D97-AF65-F5344CB8AC3E}">
        <p14:creationId xmlns:p14="http://schemas.microsoft.com/office/powerpoint/2010/main" val="548327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6720"/>
            <a:ext cx="8913813" cy="1611536"/>
          </a:xfrm>
        </p:spPr>
        <p:txBody>
          <a:bodyPr>
            <a:noAutofit/>
          </a:bodyPr>
          <a:lstStyle/>
          <a:p>
            <a:pPr lvl="0" algn="ctr"/>
            <a:r>
              <a:rPr lang="fr-FR" sz="2000" b="1" dirty="0" smtClean="0"/>
              <a:t/>
            </a:r>
            <a:br>
              <a:rPr lang="fr-FR" sz="2000" b="1" dirty="0" smtClean="0"/>
            </a:br>
            <a:r>
              <a:rPr lang="fr-FR" sz="2000" b="1" dirty="0" smtClean="0"/>
              <a:t>Partage successoral et </a:t>
            </a:r>
            <a:r>
              <a:rPr lang="fr-FR" sz="2000" b="1" dirty="0"/>
              <a:t>l</a:t>
            </a:r>
            <a:r>
              <a:rPr lang="fr-FR" sz="2000" b="1" dirty="0" smtClean="0"/>
              <a:t>e </a:t>
            </a:r>
            <a:r>
              <a:rPr lang="fr-FR" sz="2000" b="1" dirty="0"/>
              <a:t>droit préférentiel du conjoint survivant par rapport au logement et au mobilier de ménage</a:t>
            </a:r>
            <a:r>
              <a:rPr lang="en-US" sz="2000" b="1" dirty="0"/>
              <a:t/>
            </a:r>
            <a:br>
              <a:rPr lang="en-US" sz="2000" b="1" dirty="0"/>
            </a:br>
            <a:r>
              <a:rPr lang="en-US" sz="2000" b="1" dirty="0" smtClean="0"/>
              <a:t>*</a:t>
            </a:r>
            <a:br>
              <a:rPr lang="en-US" sz="2000" b="1" dirty="0" smtClean="0"/>
            </a:br>
            <a:r>
              <a:rPr lang="en-US" sz="2000" b="1" dirty="0" smtClean="0"/>
              <a:t>Régime </a:t>
            </a:r>
            <a:r>
              <a:rPr lang="en-US" sz="2000" b="1" dirty="0"/>
              <a:t>de </a:t>
            </a:r>
            <a:r>
              <a:rPr lang="en-US" sz="2000" b="1" dirty="0" err="1"/>
              <a:t>séparation</a:t>
            </a:r>
            <a:r>
              <a:rPr lang="en-US" sz="2000" b="1" dirty="0"/>
              <a:t> de </a:t>
            </a:r>
            <a:r>
              <a:rPr lang="en-US" sz="2000" b="1" dirty="0" err="1"/>
              <a:t>biens</a:t>
            </a:r>
            <a:r>
              <a:rPr lang="en-US" sz="2000" b="1" dirty="0" smtClean="0"/>
              <a:t/>
            </a:r>
            <a:br>
              <a:rPr lang="en-US" sz="2000" b="1" dirty="0" smtClean="0"/>
            </a:br>
            <a:r>
              <a:rPr lang="en-US" sz="2000" b="1" dirty="0" err="1" smtClean="0"/>
              <a:t>Rég</a:t>
            </a:r>
            <a:endParaRPr lang="fr-FR" sz="2000" b="1" dirty="0"/>
          </a:p>
        </p:txBody>
      </p:sp>
      <p:sp>
        <p:nvSpPr>
          <p:cNvPr id="3" name="Content Placeholder 2"/>
          <p:cNvSpPr>
            <a:spLocks noGrp="1"/>
          </p:cNvSpPr>
          <p:nvPr>
            <p:ph idx="1"/>
          </p:nvPr>
        </p:nvSpPr>
        <p:spPr/>
        <p:txBody>
          <a:bodyPr>
            <a:normAutofit fontScale="62500" lnSpcReduction="20000"/>
          </a:bodyPr>
          <a:lstStyle/>
          <a:p>
            <a:pPr marL="0" indent="0" algn="just">
              <a:buNone/>
            </a:pPr>
            <a:r>
              <a:rPr lang="fr-FR" dirty="0" smtClean="0"/>
              <a:t>CCT art. 240 (</a:t>
            </a:r>
            <a:r>
              <a:rPr lang="fr-FR" dirty="0" smtClean="0">
                <a:solidFill>
                  <a:srgbClr val="FF0000"/>
                </a:solidFill>
              </a:rPr>
              <a:t>Attention disposition valable pour le régime de la participation aux acquêts! Pour d’autres régimes cf. art. 254, 279 – pour la séparation des biens v. surtout art. 652!)</a:t>
            </a:r>
            <a:endParaRPr lang="en-US" dirty="0">
              <a:solidFill>
                <a:srgbClr val="FF0000"/>
              </a:solidFill>
            </a:endParaRPr>
          </a:p>
          <a:p>
            <a:pPr marL="0" indent="0" algn="just">
              <a:buNone/>
            </a:pPr>
            <a:r>
              <a:rPr lang="en-US" dirty="0"/>
              <a:t>Pour assurer le </a:t>
            </a:r>
            <a:r>
              <a:rPr lang="en-US" dirty="0" err="1"/>
              <a:t>maintien</a:t>
            </a:r>
            <a:r>
              <a:rPr lang="en-US" dirty="0"/>
              <a:t> de </a:t>
            </a:r>
            <a:r>
              <a:rPr lang="en-US" dirty="0" err="1"/>
              <a:t>ses</a:t>
            </a:r>
            <a:r>
              <a:rPr lang="en-US" dirty="0"/>
              <a:t> conditions de vie, le conjoint </a:t>
            </a:r>
            <a:r>
              <a:rPr lang="en-US" dirty="0" err="1"/>
              <a:t>survivant</a:t>
            </a:r>
            <a:r>
              <a:rPr lang="en-US" dirty="0"/>
              <a:t> </a:t>
            </a:r>
            <a:r>
              <a:rPr lang="en-US" dirty="0" err="1"/>
              <a:t>peut</a:t>
            </a:r>
            <a:r>
              <a:rPr lang="en-US" dirty="0"/>
              <a:t> demander </a:t>
            </a:r>
            <a:r>
              <a:rPr lang="en-US" dirty="0" err="1"/>
              <a:t>qu’un</a:t>
            </a:r>
            <a:r>
              <a:rPr lang="en-US" dirty="0"/>
              <a:t> </a:t>
            </a:r>
            <a:r>
              <a:rPr lang="en-US" dirty="0" err="1"/>
              <a:t>droit</a:t>
            </a:r>
            <a:r>
              <a:rPr lang="en-US" dirty="0"/>
              <a:t> </a:t>
            </a:r>
            <a:r>
              <a:rPr lang="en-US" dirty="0" err="1"/>
              <a:t>d’usufruit</a:t>
            </a:r>
            <a:r>
              <a:rPr lang="en-US" dirty="0"/>
              <a:t> </a:t>
            </a:r>
            <a:r>
              <a:rPr lang="en-US" dirty="0" err="1"/>
              <a:t>ou</a:t>
            </a:r>
            <a:r>
              <a:rPr lang="en-US" dirty="0"/>
              <a:t> </a:t>
            </a:r>
            <a:r>
              <a:rPr lang="en-US" dirty="0" err="1"/>
              <a:t>d’habitation</a:t>
            </a:r>
            <a:r>
              <a:rPr lang="en-US" dirty="0"/>
              <a:t> </a:t>
            </a:r>
            <a:r>
              <a:rPr lang="en-US" dirty="0" err="1"/>
              <a:t>sur</a:t>
            </a:r>
            <a:r>
              <a:rPr lang="en-US" dirty="0"/>
              <a:t> la </a:t>
            </a:r>
            <a:r>
              <a:rPr lang="en-US" dirty="0" err="1"/>
              <a:t>maison</a:t>
            </a:r>
            <a:r>
              <a:rPr lang="en-US" dirty="0"/>
              <a:t> </a:t>
            </a:r>
            <a:r>
              <a:rPr lang="en-US" dirty="0" err="1"/>
              <a:t>ou</a:t>
            </a:r>
            <a:r>
              <a:rPr lang="en-US" dirty="0"/>
              <a:t> </a:t>
            </a:r>
            <a:r>
              <a:rPr lang="en-US" dirty="0" err="1"/>
              <a:t>l’appartement</a:t>
            </a:r>
            <a:r>
              <a:rPr lang="en-US" dirty="0"/>
              <a:t> conjugal </a:t>
            </a:r>
            <a:r>
              <a:rPr lang="en-US" dirty="0" err="1"/>
              <a:t>qu’occupaient</a:t>
            </a:r>
            <a:r>
              <a:rPr lang="en-US" dirty="0"/>
              <a:t> les </a:t>
            </a:r>
            <a:r>
              <a:rPr lang="en-US" dirty="0" err="1"/>
              <a:t>époux</a:t>
            </a:r>
            <a:r>
              <a:rPr lang="en-US" dirty="0"/>
              <a:t> et qui </a:t>
            </a:r>
            <a:r>
              <a:rPr lang="en-US" dirty="0" err="1"/>
              <a:t>appartenait</a:t>
            </a:r>
            <a:r>
              <a:rPr lang="en-US" dirty="0"/>
              <a:t> au </a:t>
            </a:r>
            <a:r>
              <a:rPr lang="en-US" dirty="0" err="1"/>
              <a:t>défunt</a:t>
            </a:r>
            <a:r>
              <a:rPr lang="en-US" dirty="0"/>
              <a:t> </a:t>
            </a:r>
            <a:r>
              <a:rPr lang="en-US" dirty="0" err="1"/>
              <a:t>lui</a:t>
            </a:r>
            <a:r>
              <a:rPr lang="en-US" dirty="0"/>
              <a:t> </a:t>
            </a:r>
            <a:r>
              <a:rPr lang="en-US" dirty="0" err="1"/>
              <a:t>soit</a:t>
            </a:r>
            <a:r>
              <a:rPr lang="en-US" dirty="0"/>
              <a:t> </a:t>
            </a:r>
            <a:r>
              <a:rPr lang="en-US" dirty="0" err="1"/>
              <a:t>attribué</a:t>
            </a:r>
            <a:r>
              <a:rPr lang="en-US" dirty="0"/>
              <a:t> en imputation </a:t>
            </a:r>
            <a:r>
              <a:rPr lang="en-US" dirty="0" err="1"/>
              <a:t>sur</a:t>
            </a:r>
            <a:r>
              <a:rPr lang="en-US" dirty="0"/>
              <a:t> </a:t>
            </a:r>
            <a:r>
              <a:rPr lang="en-US" dirty="0" err="1"/>
              <a:t>sa</a:t>
            </a:r>
            <a:r>
              <a:rPr lang="en-US" dirty="0"/>
              <a:t> </a:t>
            </a:r>
            <a:r>
              <a:rPr lang="en-US" dirty="0" err="1"/>
              <a:t>créance</a:t>
            </a:r>
            <a:r>
              <a:rPr lang="en-US" dirty="0"/>
              <a:t> de participation; les clauses </a:t>
            </a:r>
            <a:r>
              <a:rPr lang="en-US" dirty="0" err="1"/>
              <a:t>contraires</a:t>
            </a:r>
            <a:r>
              <a:rPr lang="en-US" dirty="0"/>
              <a:t> du </a:t>
            </a:r>
            <a:r>
              <a:rPr lang="en-US" dirty="0" err="1"/>
              <a:t>contrat</a:t>
            </a:r>
            <a:r>
              <a:rPr lang="en-US" dirty="0"/>
              <a:t> de </a:t>
            </a:r>
            <a:r>
              <a:rPr lang="en-US" dirty="0" err="1"/>
              <a:t>mariage</a:t>
            </a:r>
            <a:r>
              <a:rPr lang="en-US" dirty="0"/>
              <a:t> </a:t>
            </a:r>
            <a:r>
              <a:rPr lang="en-US" dirty="0" err="1"/>
              <a:t>sont</a:t>
            </a:r>
            <a:r>
              <a:rPr lang="en-US" dirty="0"/>
              <a:t> </a:t>
            </a:r>
            <a:r>
              <a:rPr lang="en-US" dirty="0" err="1"/>
              <a:t>réservées</a:t>
            </a:r>
            <a:r>
              <a:rPr lang="en-US" dirty="0"/>
              <a:t>.</a:t>
            </a:r>
          </a:p>
          <a:p>
            <a:pPr marL="0" indent="0" algn="just">
              <a:buNone/>
            </a:pPr>
            <a:r>
              <a:rPr lang="en-US" dirty="0"/>
              <a:t>Aux </a:t>
            </a:r>
            <a:r>
              <a:rPr lang="en-US" dirty="0" err="1"/>
              <a:t>mêmes</a:t>
            </a:r>
            <a:r>
              <a:rPr lang="en-US" dirty="0"/>
              <a:t> conditions, </a:t>
            </a:r>
            <a:r>
              <a:rPr lang="en-US" dirty="0" err="1"/>
              <a:t>il</a:t>
            </a:r>
            <a:r>
              <a:rPr lang="en-US" dirty="0"/>
              <a:t> </a:t>
            </a:r>
            <a:r>
              <a:rPr lang="en-US" dirty="0" err="1"/>
              <a:t>peut</a:t>
            </a:r>
            <a:r>
              <a:rPr lang="en-US" dirty="0"/>
              <a:t> demander </a:t>
            </a:r>
            <a:r>
              <a:rPr lang="en-US" dirty="0" err="1"/>
              <a:t>l’attribution</a:t>
            </a:r>
            <a:r>
              <a:rPr lang="en-US" dirty="0"/>
              <a:t> du </a:t>
            </a:r>
            <a:r>
              <a:rPr lang="en-US" dirty="0" err="1"/>
              <a:t>mobilier</a:t>
            </a:r>
            <a:r>
              <a:rPr lang="en-US" dirty="0"/>
              <a:t> de ménage en </a:t>
            </a:r>
            <a:r>
              <a:rPr lang="en-US" dirty="0" err="1"/>
              <a:t>propriété</a:t>
            </a:r>
            <a:r>
              <a:rPr lang="en-US" dirty="0"/>
              <a:t>.</a:t>
            </a:r>
          </a:p>
          <a:p>
            <a:pPr marL="0" indent="0" algn="just">
              <a:buNone/>
            </a:pPr>
            <a:r>
              <a:rPr lang="en-US" dirty="0"/>
              <a:t>A la </a:t>
            </a:r>
            <a:r>
              <a:rPr lang="en-US" dirty="0" err="1"/>
              <a:t>demande</a:t>
            </a:r>
            <a:r>
              <a:rPr lang="en-US" dirty="0"/>
              <a:t> du conjoint </a:t>
            </a:r>
            <a:r>
              <a:rPr lang="en-US" dirty="0" err="1"/>
              <a:t>survivant</a:t>
            </a:r>
            <a:r>
              <a:rPr lang="en-US" dirty="0"/>
              <a:t> </a:t>
            </a:r>
            <a:r>
              <a:rPr lang="en-US" dirty="0" err="1"/>
              <a:t>ou</a:t>
            </a:r>
            <a:r>
              <a:rPr lang="en-US" dirty="0"/>
              <a:t> des </a:t>
            </a:r>
            <a:r>
              <a:rPr lang="en-US" dirty="0" err="1"/>
              <a:t>autres</a:t>
            </a:r>
            <a:r>
              <a:rPr lang="en-US" dirty="0"/>
              <a:t> </a:t>
            </a:r>
            <a:r>
              <a:rPr lang="en-US" dirty="0" err="1"/>
              <a:t>héritiers</a:t>
            </a:r>
            <a:r>
              <a:rPr lang="en-US" dirty="0"/>
              <a:t> </a:t>
            </a:r>
            <a:r>
              <a:rPr lang="en-US" dirty="0" err="1"/>
              <a:t>légaux</a:t>
            </a:r>
            <a:r>
              <a:rPr lang="en-US" dirty="0"/>
              <a:t>, le conjoint </a:t>
            </a:r>
            <a:r>
              <a:rPr lang="en-US" dirty="0" err="1"/>
              <a:t>survivant</a:t>
            </a:r>
            <a:r>
              <a:rPr lang="en-US" dirty="0"/>
              <a:t> </a:t>
            </a:r>
            <a:r>
              <a:rPr lang="en-US" dirty="0" err="1"/>
              <a:t>peut</a:t>
            </a:r>
            <a:r>
              <a:rPr lang="en-US" dirty="0"/>
              <a:t>, </a:t>
            </a:r>
            <a:r>
              <a:rPr lang="en-US" dirty="0" err="1"/>
              <a:t>si</a:t>
            </a:r>
            <a:r>
              <a:rPr lang="en-US" dirty="0"/>
              <a:t> les </a:t>
            </a:r>
            <a:r>
              <a:rPr lang="en-US" dirty="0" err="1"/>
              <a:t>circonstances</a:t>
            </a:r>
            <a:r>
              <a:rPr lang="en-US" dirty="0"/>
              <a:t> le </a:t>
            </a:r>
            <a:r>
              <a:rPr lang="en-US" dirty="0" err="1"/>
              <a:t>justifient</a:t>
            </a:r>
            <a:r>
              <a:rPr lang="en-US" dirty="0"/>
              <a:t>, se </a:t>
            </a:r>
            <a:r>
              <a:rPr lang="en-US" dirty="0" err="1"/>
              <a:t>voir</a:t>
            </a:r>
            <a:r>
              <a:rPr lang="en-US" dirty="0"/>
              <a:t> </a:t>
            </a:r>
            <a:r>
              <a:rPr lang="en-US" dirty="0" err="1"/>
              <a:t>attribuer</a:t>
            </a:r>
            <a:r>
              <a:rPr lang="en-US" dirty="0"/>
              <a:t>, en lieu et place de </a:t>
            </a:r>
            <a:r>
              <a:rPr lang="en-US" dirty="0" err="1"/>
              <a:t>l’usufruit</a:t>
            </a:r>
            <a:r>
              <a:rPr lang="en-US" dirty="0"/>
              <a:t> </a:t>
            </a:r>
            <a:r>
              <a:rPr lang="en-US" dirty="0" err="1"/>
              <a:t>ou</a:t>
            </a:r>
            <a:r>
              <a:rPr lang="en-US" dirty="0"/>
              <a:t> du </a:t>
            </a:r>
            <a:r>
              <a:rPr lang="en-US" dirty="0" err="1"/>
              <a:t>droit</a:t>
            </a:r>
            <a:r>
              <a:rPr lang="en-US" dirty="0"/>
              <a:t> </a:t>
            </a:r>
            <a:r>
              <a:rPr lang="en-US" dirty="0" err="1"/>
              <a:t>d’habitation</a:t>
            </a:r>
            <a:r>
              <a:rPr lang="en-US" dirty="0"/>
              <a:t>, la </a:t>
            </a:r>
            <a:r>
              <a:rPr lang="en-US" dirty="0" err="1"/>
              <a:t>propriété</a:t>
            </a:r>
            <a:r>
              <a:rPr lang="en-US" dirty="0"/>
              <a:t> de la </a:t>
            </a:r>
            <a:r>
              <a:rPr lang="en-US" dirty="0" err="1"/>
              <a:t>maison</a:t>
            </a:r>
            <a:r>
              <a:rPr lang="en-US" dirty="0"/>
              <a:t> </a:t>
            </a:r>
            <a:r>
              <a:rPr lang="en-US" dirty="0" err="1"/>
              <a:t>ou</a:t>
            </a:r>
            <a:r>
              <a:rPr lang="en-US" dirty="0"/>
              <a:t> de </a:t>
            </a:r>
            <a:r>
              <a:rPr lang="en-US" dirty="0" err="1"/>
              <a:t>l’appartement</a:t>
            </a:r>
            <a:r>
              <a:rPr lang="en-US" dirty="0"/>
              <a:t>.</a:t>
            </a:r>
          </a:p>
          <a:p>
            <a:pPr marL="0" indent="0" algn="just">
              <a:buNone/>
            </a:pPr>
            <a:r>
              <a:rPr lang="en-US" dirty="0"/>
              <a:t>Le conjoint </a:t>
            </a:r>
            <a:r>
              <a:rPr lang="en-US" dirty="0" err="1"/>
              <a:t>survivant</a:t>
            </a:r>
            <a:r>
              <a:rPr lang="en-US" dirty="0"/>
              <a:t> ne </a:t>
            </a:r>
            <a:r>
              <a:rPr lang="en-US" dirty="0" err="1"/>
              <a:t>peut</a:t>
            </a:r>
            <a:r>
              <a:rPr lang="en-US" dirty="0"/>
              <a:t> faire </a:t>
            </a:r>
            <a:r>
              <a:rPr lang="en-US" dirty="0" err="1"/>
              <a:t>valoir</a:t>
            </a:r>
            <a:r>
              <a:rPr lang="en-US" dirty="0"/>
              <a:t> </a:t>
            </a:r>
            <a:r>
              <a:rPr lang="en-US" dirty="0" err="1"/>
              <a:t>ces</a:t>
            </a:r>
            <a:r>
              <a:rPr lang="en-US" dirty="0"/>
              <a:t> </a:t>
            </a:r>
            <a:r>
              <a:rPr lang="en-US" dirty="0" err="1"/>
              <a:t>droits</a:t>
            </a:r>
            <a:r>
              <a:rPr lang="en-US" dirty="0"/>
              <a:t> </a:t>
            </a:r>
            <a:r>
              <a:rPr lang="en-US" dirty="0" err="1"/>
              <a:t>sur</a:t>
            </a:r>
            <a:r>
              <a:rPr lang="en-US" dirty="0"/>
              <a:t> les </a:t>
            </a:r>
            <a:r>
              <a:rPr lang="en-US" dirty="0" err="1"/>
              <a:t>locaux</a:t>
            </a:r>
            <a:r>
              <a:rPr lang="en-US" dirty="0"/>
              <a:t> </a:t>
            </a:r>
            <a:r>
              <a:rPr lang="en-US" dirty="0" err="1"/>
              <a:t>dans</a:t>
            </a:r>
            <a:r>
              <a:rPr lang="en-US" dirty="0"/>
              <a:t> </a:t>
            </a:r>
            <a:r>
              <a:rPr lang="en-US" dirty="0" err="1"/>
              <a:t>lesquels</a:t>
            </a:r>
            <a:r>
              <a:rPr lang="en-US" dirty="0"/>
              <a:t> le </a:t>
            </a:r>
            <a:r>
              <a:rPr lang="en-US" dirty="0" err="1"/>
              <a:t>défunt</a:t>
            </a:r>
            <a:r>
              <a:rPr lang="en-US" dirty="0"/>
              <a:t> </a:t>
            </a:r>
            <a:r>
              <a:rPr lang="en-US" dirty="0" err="1"/>
              <a:t>exerçait</a:t>
            </a:r>
            <a:r>
              <a:rPr lang="en-US" dirty="0"/>
              <a:t> </a:t>
            </a:r>
            <a:r>
              <a:rPr lang="en-US" dirty="0" err="1"/>
              <a:t>une</a:t>
            </a:r>
            <a:r>
              <a:rPr lang="en-US" dirty="0"/>
              <a:t> profession </a:t>
            </a:r>
            <a:r>
              <a:rPr lang="en-US" dirty="0" err="1"/>
              <a:t>ou</a:t>
            </a:r>
            <a:r>
              <a:rPr lang="en-US" dirty="0"/>
              <a:t> </a:t>
            </a:r>
            <a:r>
              <a:rPr lang="en-US" dirty="0" err="1"/>
              <a:t>exploitait</a:t>
            </a:r>
            <a:r>
              <a:rPr lang="en-US" dirty="0"/>
              <a:t> </a:t>
            </a:r>
            <a:r>
              <a:rPr lang="en-US" dirty="0" err="1"/>
              <a:t>une</a:t>
            </a:r>
            <a:r>
              <a:rPr lang="en-US" dirty="0"/>
              <a:t> </a:t>
            </a:r>
            <a:r>
              <a:rPr lang="en-US" dirty="0" err="1"/>
              <a:t>entreprise</a:t>
            </a:r>
            <a:r>
              <a:rPr lang="en-US" dirty="0"/>
              <a:t> </a:t>
            </a:r>
            <a:r>
              <a:rPr lang="en-US" dirty="0" err="1"/>
              <a:t>s’ils</a:t>
            </a:r>
            <a:r>
              <a:rPr lang="en-US" dirty="0"/>
              <a:t> </a:t>
            </a:r>
            <a:r>
              <a:rPr lang="en-US" dirty="0" err="1"/>
              <a:t>sont</a:t>
            </a:r>
            <a:r>
              <a:rPr lang="en-US" dirty="0"/>
              <a:t> </a:t>
            </a:r>
            <a:r>
              <a:rPr lang="en-US" dirty="0" err="1"/>
              <a:t>nécessaires</a:t>
            </a:r>
            <a:r>
              <a:rPr lang="en-US" dirty="0"/>
              <a:t> </a:t>
            </a:r>
            <a:r>
              <a:rPr lang="en-US" dirty="0" err="1"/>
              <a:t>à</a:t>
            </a:r>
            <a:r>
              <a:rPr lang="en-US" dirty="0"/>
              <a:t> un descendant pour continuer </a:t>
            </a:r>
            <a:r>
              <a:rPr lang="en-US" dirty="0" err="1"/>
              <a:t>cette</a:t>
            </a:r>
            <a:r>
              <a:rPr lang="en-US" dirty="0"/>
              <a:t> </a:t>
            </a:r>
            <a:r>
              <a:rPr lang="en-US" dirty="0" err="1"/>
              <a:t>activité</a:t>
            </a:r>
            <a:r>
              <a:rPr lang="en-US" dirty="0"/>
              <a:t>; les dispositions du </a:t>
            </a:r>
            <a:r>
              <a:rPr lang="en-US" dirty="0" err="1"/>
              <a:t>droit</a:t>
            </a:r>
            <a:r>
              <a:rPr lang="en-US" dirty="0"/>
              <a:t> </a:t>
            </a:r>
            <a:r>
              <a:rPr lang="en-US" dirty="0" err="1"/>
              <a:t>successoral</a:t>
            </a:r>
            <a:r>
              <a:rPr lang="en-US" dirty="0"/>
              <a:t> </a:t>
            </a:r>
            <a:r>
              <a:rPr lang="en-US" dirty="0" err="1"/>
              <a:t>paysan</a:t>
            </a:r>
            <a:r>
              <a:rPr lang="en-US" dirty="0"/>
              <a:t> </a:t>
            </a:r>
            <a:r>
              <a:rPr lang="en-US" dirty="0" err="1"/>
              <a:t>sont</a:t>
            </a:r>
            <a:r>
              <a:rPr lang="en-US" dirty="0"/>
              <a:t> </a:t>
            </a:r>
            <a:r>
              <a:rPr lang="en-US" dirty="0" err="1"/>
              <a:t>réservées</a:t>
            </a:r>
            <a:r>
              <a:rPr lang="en-US" dirty="0"/>
              <a:t>.</a:t>
            </a:r>
          </a:p>
          <a:p>
            <a:pPr marL="0" indent="0" algn="just">
              <a:buNone/>
            </a:pPr>
            <a:endParaRPr lang="fr-FR" dirty="0" smtClean="0"/>
          </a:p>
        </p:txBody>
      </p:sp>
    </p:spTree>
    <p:extLst>
      <p:ext uri="{BB962C8B-B14F-4D97-AF65-F5344CB8AC3E}">
        <p14:creationId xmlns:p14="http://schemas.microsoft.com/office/powerpoint/2010/main" val="155180281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2720"/>
            <a:ext cx="8913813" cy="1865536"/>
          </a:xfrm>
        </p:spPr>
        <p:txBody>
          <a:bodyPr>
            <a:noAutofit/>
          </a:bodyPr>
          <a:lstStyle/>
          <a:p>
            <a:pPr algn="ctr"/>
            <a:r>
              <a:rPr lang="fr-FR" sz="2000" b="1" dirty="0"/>
              <a:t>Partage successoral et le droit préférentiel du conjoint survivant par rapport au logement et au mobilier de </a:t>
            </a:r>
            <a:r>
              <a:rPr lang="fr-FR" sz="2000" b="1" dirty="0" smtClean="0"/>
              <a:t>ménage</a:t>
            </a:r>
            <a:r>
              <a:rPr lang="en-US" sz="2000" b="1" dirty="0" smtClean="0"/>
              <a:t/>
            </a:r>
            <a:br>
              <a:rPr lang="en-US" sz="2000" b="1" dirty="0" smtClean="0"/>
            </a:br>
            <a:r>
              <a:rPr lang="en-US" sz="2000" b="1" dirty="0" smtClean="0"/>
              <a:t>*</a:t>
            </a:r>
            <a:br>
              <a:rPr lang="en-US" sz="2000" b="1" dirty="0" smtClean="0"/>
            </a:br>
            <a:r>
              <a:rPr lang="en-US" sz="2000" b="1" dirty="0" smtClean="0"/>
              <a:t>Régime de </a:t>
            </a:r>
            <a:r>
              <a:rPr lang="en-US" sz="2000" b="1" dirty="0" err="1"/>
              <a:t>s</a:t>
            </a:r>
            <a:r>
              <a:rPr lang="en-US" sz="2000" b="1" dirty="0" err="1" smtClean="0"/>
              <a:t>éparation</a:t>
            </a:r>
            <a:r>
              <a:rPr lang="en-US" sz="2000" b="1" dirty="0" smtClean="0"/>
              <a:t> de </a:t>
            </a:r>
            <a:r>
              <a:rPr lang="en-US" sz="2000" b="1" dirty="0" err="1" smtClean="0"/>
              <a:t>biens</a:t>
            </a:r>
            <a:endParaRPr lang="fr-FR" sz="2000" dirty="0"/>
          </a:p>
        </p:txBody>
      </p:sp>
      <p:sp>
        <p:nvSpPr>
          <p:cNvPr id="3" name="Content Placeholder 2"/>
          <p:cNvSpPr>
            <a:spLocks noGrp="1"/>
          </p:cNvSpPr>
          <p:nvPr>
            <p:ph idx="1"/>
          </p:nvPr>
        </p:nvSpPr>
        <p:spPr/>
        <p:txBody>
          <a:bodyPr>
            <a:normAutofit fontScale="85000" lnSpcReduction="20000"/>
          </a:bodyPr>
          <a:lstStyle/>
          <a:p>
            <a:pPr marL="0" indent="0" algn="just" fontAlgn="auto">
              <a:buNone/>
            </a:pPr>
            <a:r>
              <a:rPr lang="en-US" dirty="0" smtClean="0"/>
              <a:t>CCT art. 652</a:t>
            </a:r>
          </a:p>
          <a:p>
            <a:pPr marL="0" indent="0" algn="just" fontAlgn="auto">
              <a:buNone/>
            </a:pPr>
            <a:r>
              <a:rPr lang="en-US" dirty="0" err="1" smtClean="0"/>
              <a:t>Lorsque</a:t>
            </a:r>
            <a:r>
              <a:rPr lang="en-US" dirty="0" smtClean="0"/>
              <a:t> la succession </a:t>
            </a:r>
            <a:r>
              <a:rPr lang="en-US" dirty="0" err="1" smtClean="0"/>
              <a:t>comprend</a:t>
            </a:r>
            <a:r>
              <a:rPr lang="en-US" dirty="0" smtClean="0"/>
              <a:t> la </a:t>
            </a:r>
            <a:r>
              <a:rPr lang="en-US" dirty="0" err="1" smtClean="0"/>
              <a:t>maison</a:t>
            </a:r>
            <a:r>
              <a:rPr lang="en-US" dirty="0" smtClean="0"/>
              <a:t> </a:t>
            </a:r>
            <a:r>
              <a:rPr lang="en-US" dirty="0" err="1" smtClean="0"/>
              <a:t>ou</a:t>
            </a:r>
            <a:r>
              <a:rPr lang="en-US" dirty="0" smtClean="0"/>
              <a:t> </a:t>
            </a:r>
            <a:r>
              <a:rPr lang="en-US" dirty="0" err="1" smtClean="0"/>
              <a:t>l’appartement</a:t>
            </a:r>
            <a:r>
              <a:rPr lang="en-US" dirty="0" smtClean="0"/>
              <a:t> </a:t>
            </a:r>
            <a:r>
              <a:rPr lang="en-US" dirty="0" err="1" smtClean="0"/>
              <a:t>qu’occupaient</a:t>
            </a:r>
            <a:r>
              <a:rPr lang="en-US" dirty="0" smtClean="0"/>
              <a:t> les </a:t>
            </a:r>
            <a:r>
              <a:rPr lang="en-US" dirty="0" err="1" smtClean="0"/>
              <a:t>époux</a:t>
            </a:r>
            <a:r>
              <a:rPr lang="en-US" dirty="0" smtClean="0"/>
              <a:t> </a:t>
            </a:r>
            <a:r>
              <a:rPr lang="en-US" dirty="0" err="1" smtClean="0"/>
              <a:t>ou</a:t>
            </a:r>
            <a:r>
              <a:rPr lang="en-US" dirty="0" smtClean="0"/>
              <a:t> du </a:t>
            </a:r>
            <a:r>
              <a:rPr lang="en-US" dirty="0" err="1" smtClean="0"/>
              <a:t>mobilier</a:t>
            </a:r>
            <a:r>
              <a:rPr lang="en-US" dirty="0" smtClean="0"/>
              <a:t> de </a:t>
            </a:r>
            <a:r>
              <a:rPr lang="en-US" dirty="0" err="1" smtClean="0"/>
              <a:t>ménage</a:t>
            </a:r>
            <a:r>
              <a:rPr lang="en-US" dirty="0" smtClean="0"/>
              <a:t>, le conjoint </a:t>
            </a:r>
            <a:r>
              <a:rPr lang="en-US" dirty="0" err="1" smtClean="0"/>
              <a:t>survivant</a:t>
            </a:r>
            <a:r>
              <a:rPr lang="en-US" dirty="0" smtClean="0"/>
              <a:t> </a:t>
            </a:r>
            <a:r>
              <a:rPr lang="en-US" dirty="0" err="1" smtClean="0"/>
              <a:t>peut</a:t>
            </a:r>
            <a:r>
              <a:rPr lang="en-US" dirty="0" smtClean="0"/>
              <a:t> demander </a:t>
            </a:r>
            <a:r>
              <a:rPr lang="en-US" dirty="0" err="1" smtClean="0"/>
              <a:t>que</a:t>
            </a:r>
            <a:r>
              <a:rPr lang="en-US" dirty="0" smtClean="0"/>
              <a:t> la </a:t>
            </a:r>
            <a:r>
              <a:rPr lang="en-US" dirty="0" err="1" smtClean="0"/>
              <a:t>propriété</a:t>
            </a:r>
            <a:r>
              <a:rPr lang="en-US" dirty="0" smtClean="0"/>
              <a:t> de </a:t>
            </a:r>
            <a:r>
              <a:rPr lang="en-US" dirty="0" err="1" smtClean="0"/>
              <a:t>ces</a:t>
            </a:r>
            <a:r>
              <a:rPr lang="en-US" dirty="0" smtClean="0"/>
              <a:t> </a:t>
            </a:r>
            <a:r>
              <a:rPr lang="en-US" dirty="0" err="1" smtClean="0"/>
              <a:t>biens</a:t>
            </a:r>
            <a:r>
              <a:rPr lang="en-US" dirty="0" smtClean="0"/>
              <a:t> </a:t>
            </a:r>
            <a:r>
              <a:rPr lang="en-US" dirty="0" err="1" smtClean="0"/>
              <a:t>lui</a:t>
            </a:r>
            <a:r>
              <a:rPr lang="en-US" dirty="0" smtClean="0"/>
              <a:t> </a:t>
            </a:r>
            <a:r>
              <a:rPr lang="en-US" dirty="0" err="1" smtClean="0"/>
              <a:t>soit</a:t>
            </a:r>
            <a:r>
              <a:rPr lang="en-US" dirty="0" smtClean="0"/>
              <a:t> </a:t>
            </a:r>
            <a:r>
              <a:rPr lang="en-US" dirty="0" err="1" smtClean="0"/>
              <a:t>attribuée</a:t>
            </a:r>
            <a:r>
              <a:rPr lang="en-US" dirty="0" smtClean="0"/>
              <a:t> en imputation </a:t>
            </a:r>
            <a:r>
              <a:rPr lang="en-US" dirty="0" err="1" smtClean="0"/>
              <a:t>sur</a:t>
            </a:r>
            <a:r>
              <a:rPr lang="en-US" dirty="0" smtClean="0"/>
              <a:t> </a:t>
            </a:r>
            <a:r>
              <a:rPr lang="en-US" dirty="0" err="1" smtClean="0"/>
              <a:t>sa</a:t>
            </a:r>
            <a:r>
              <a:rPr lang="en-US" dirty="0" smtClean="0"/>
              <a:t> part. </a:t>
            </a:r>
          </a:p>
          <a:p>
            <a:pPr marL="0" indent="0" algn="just">
              <a:buNone/>
            </a:pPr>
            <a:r>
              <a:rPr lang="en-US" dirty="0" smtClean="0"/>
              <a:t>A la </a:t>
            </a:r>
            <a:r>
              <a:rPr lang="en-US" dirty="0" err="1" smtClean="0"/>
              <a:t>demande</a:t>
            </a:r>
            <a:r>
              <a:rPr lang="en-US" dirty="0" smtClean="0"/>
              <a:t> du conjoint </a:t>
            </a:r>
            <a:r>
              <a:rPr lang="en-US" dirty="0" err="1" smtClean="0"/>
              <a:t>survivant</a:t>
            </a:r>
            <a:r>
              <a:rPr lang="en-US" dirty="0" smtClean="0"/>
              <a:t> </a:t>
            </a:r>
            <a:r>
              <a:rPr lang="en-US" dirty="0" err="1" smtClean="0"/>
              <a:t>ou</a:t>
            </a:r>
            <a:r>
              <a:rPr lang="en-US" dirty="0" smtClean="0"/>
              <a:t> des </a:t>
            </a:r>
            <a:r>
              <a:rPr lang="en-US" dirty="0" err="1" smtClean="0"/>
              <a:t>autres</a:t>
            </a:r>
            <a:r>
              <a:rPr lang="en-US" dirty="0" smtClean="0"/>
              <a:t> </a:t>
            </a:r>
            <a:r>
              <a:rPr lang="en-US" dirty="0" err="1" smtClean="0"/>
              <a:t>héritiers</a:t>
            </a:r>
            <a:r>
              <a:rPr lang="en-US" dirty="0" smtClean="0"/>
              <a:t> </a:t>
            </a:r>
            <a:r>
              <a:rPr lang="en-US" dirty="0" err="1" smtClean="0"/>
              <a:t>légaux</a:t>
            </a:r>
            <a:r>
              <a:rPr lang="en-US" dirty="0" smtClean="0"/>
              <a:t>, le conjoint </a:t>
            </a:r>
            <a:r>
              <a:rPr lang="en-US" dirty="0" err="1" smtClean="0"/>
              <a:t>survivant</a:t>
            </a:r>
            <a:r>
              <a:rPr lang="en-US" dirty="0" smtClean="0"/>
              <a:t> </a:t>
            </a:r>
            <a:r>
              <a:rPr lang="en-US" dirty="0" err="1" smtClean="0"/>
              <a:t>peut</a:t>
            </a:r>
            <a:r>
              <a:rPr lang="en-US" dirty="0" smtClean="0"/>
              <a:t>, </a:t>
            </a:r>
            <a:r>
              <a:rPr lang="en-US" dirty="0" err="1" smtClean="0"/>
              <a:t>si</a:t>
            </a:r>
            <a:r>
              <a:rPr lang="en-US" dirty="0" smtClean="0"/>
              <a:t> les </a:t>
            </a:r>
            <a:r>
              <a:rPr lang="en-US" dirty="0" err="1" smtClean="0"/>
              <a:t>circonstances</a:t>
            </a:r>
            <a:r>
              <a:rPr lang="en-US" dirty="0" smtClean="0"/>
              <a:t> le </a:t>
            </a:r>
            <a:r>
              <a:rPr lang="en-US" dirty="0" err="1" smtClean="0"/>
              <a:t>justifient</a:t>
            </a:r>
            <a:r>
              <a:rPr lang="en-US" dirty="0" smtClean="0"/>
              <a:t>, se </a:t>
            </a:r>
            <a:r>
              <a:rPr lang="en-US" dirty="0" err="1" smtClean="0"/>
              <a:t>voir</a:t>
            </a:r>
            <a:r>
              <a:rPr lang="en-US" dirty="0" smtClean="0"/>
              <a:t> </a:t>
            </a:r>
            <a:r>
              <a:rPr lang="en-US" dirty="0" err="1" smtClean="0"/>
              <a:t>attri</a:t>
            </a:r>
            <a:r>
              <a:rPr lang="en-US" dirty="0" smtClean="0"/>
              <a:t>- </a:t>
            </a:r>
            <a:r>
              <a:rPr lang="en-US" dirty="0" err="1" smtClean="0"/>
              <a:t>buer</a:t>
            </a:r>
            <a:r>
              <a:rPr lang="en-US" dirty="0" smtClean="0"/>
              <a:t>, en lieu et place de la </a:t>
            </a:r>
            <a:r>
              <a:rPr lang="en-US" dirty="0" err="1" smtClean="0"/>
              <a:t>propriété</a:t>
            </a:r>
            <a:r>
              <a:rPr lang="en-US" dirty="0" smtClean="0"/>
              <a:t>, un </a:t>
            </a:r>
            <a:r>
              <a:rPr lang="en-US" dirty="0" err="1" smtClean="0"/>
              <a:t>usufruit</a:t>
            </a:r>
            <a:r>
              <a:rPr lang="en-US" dirty="0" smtClean="0"/>
              <a:t> </a:t>
            </a:r>
            <a:r>
              <a:rPr lang="en-US" dirty="0" err="1" smtClean="0"/>
              <a:t>ou</a:t>
            </a:r>
            <a:r>
              <a:rPr lang="en-US" dirty="0" smtClean="0"/>
              <a:t> un </a:t>
            </a:r>
            <a:r>
              <a:rPr lang="en-US" dirty="0" err="1" smtClean="0"/>
              <a:t>droit</a:t>
            </a:r>
            <a:r>
              <a:rPr lang="en-US" dirty="0" smtClean="0"/>
              <a:t> </a:t>
            </a:r>
            <a:r>
              <a:rPr lang="en-US" dirty="0" err="1" smtClean="0"/>
              <a:t>d’habita</a:t>
            </a:r>
            <a:r>
              <a:rPr lang="en-US" dirty="0" smtClean="0"/>
              <a:t>- </a:t>
            </a:r>
            <a:r>
              <a:rPr lang="en-US" dirty="0" err="1" smtClean="0"/>
              <a:t>tion</a:t>
            </a:r>
            <a:r>
              <a:rPr lang="en-US" dirty="0" smtClean="0"/>
              <a:t>. </a:t>
            </a:r>
          </a:p>
          <a:p>
            <a:pPr marL="0" indent="0" algn="just">
              <a:buNone/>
            </a:pPr>
            <a:r>
              <a:rPr lang="en-US" dirty="0" smtClean="0"/>
              <a:t>Le conjoint </a:t>
            </a:r>
            <a:r>
              <a:rPr lang="en-US" dirty="0" err="1" smtClean="0"/>
              <a:t>survivant</a:t>
            </a:r>
            <a:r>
              <a:rPr lang="en-US" dirty="0" smtClean="0"/>
              <a:t> ne </a:t>
            </a:r>
            <a:r>
              <a:rPr lang="en-US" dirty="0" err="1" smtClean="0"/>
              <a:t>peut</a:t>
            </a:r>
            <a:r>
              <a:rPr lang="en-US" dirty="0" smtClean="0"/>
              <a:t> faire </a:t>
            </a:r>
            <a:r>
              <a:rPr lang="en-US" dirty="0" err="1" smtClean="0"/>
              <a:t>valoir</a:t>
            </a:r>
            <a:r>
              <a:rPr lang="en-US" dirty="0" smtClean="0"/>
              <a:t> </a:t>
            </a:r>
            <a:r>
              <a:rPr lang="en-US" dirty="0" err="1" smtClean="0"/>
              <a:t>ces</a:t>
            </a:r>
            <a:r>
              <a:rPr lang="en-US" dirty="0" smtClean="0"/>
              <a:t> </a:t>
            </a:r>
            <a:r>
              <a:rPr lang="en-US" dirty="0" err="1" smtClean="0"/>
              <a:t>droits</a:t>
            </a:r>
            <a:r>
              <a:rPr lang="en-US" dirty="0" smtClean="0"/>
              <a:t> </a:t>
            </a:r>
            <a:r>
              <a:rPr lang="en-US" dirty="0" err="1" smtClean="0"/>
              <a:t>sur</a:t>
            </a:r>
            <a:r>
              <a:rPr lang="en-US" dirty="0" smtClean="0"/>
              <a:t> les </a:t>
            </a:r>
            <a:r>
              <a:rPr lang="en-US" dirty="0" err="1" smtClean="0"/>
              <a:t>locaux</a:t>
            </a:r>
            <a:r>
              <a:rPr lang="en-US" dirty="0" smtClean="0"/>
              <a:t> </a:t>
            </a:r>
            <a:r>
              <a:rPr lang="en-US" dirty="0" err="1" smtClean="0"/>
              <a:t>dans</a:t>
            </a:r>
            <a:r>
              <a:rPr lang="en-US" dirty="0" smtClean="0"/>
              <a:t> </a:t>
            </a:r>
            <a:r>
              <a:rPr lang="en-US" dirty="0" err="1" smtClean="0"/>
              <a:t>lesquels</a:t>
            </a:r>
            <a:r>
              <a:rPr lang="en-US" dirty="0" smtClean="0"/>
              <a:t> le </a:t>
            </a:r>
            <a:r>
              <a:rPr lang="en-US" dirty="0" err="1" smtClean="0"/>
              <a:t>défunt</a:t>
            </a:r>
            <a:r>
              <a:rPr lang="en-US" dirty="0" smtClean="0"/>
              <a:t> </a:t>
            </a:r>
            <a:r>
              <a:rPr lang="en-US" dirty="0" err="1" smtClean="0"/>
              <a:t>exerçait</a:t>
            </a:r>
            <a:r>
              <a:rPr lang="en-US" dirty="0" smtClean="0"/>
              <a:t> </a:t>
            </a:r>
            <a:r>
              <a:rPr lang="en-US" dirty="0" err="1" smtClean="0"/>
              <a:t>une</a:t>
            </a:r>
            <a:r>
              <a:rPr lang="en-US" dirty="0" smtClean="0"/>
              <a:t> profession </a:t>
            </a:r>
            <a:r>
              <a:rPr lang="en-US" dirty="0" err="1" smtClean="0"/>
              <a:t>ou</a:t>
            </a:r>
            <a:r>
              <a:rPr lang="en-US" dirty="0" smtClean="0"/>
              <a:t> </a:t>
            </a:r>
            <a:r>
              <a:rPr lang="en-US" dirty="0" err="1" smtClean="0"/>
              <a:t>exploitait</a:t>
            </a:r>
            <a:r>
              <a:rPr lang="en-US" dirty="0" smtClean="0"/>
              <a:t> </a:t>
            </a:r>
            <a:r>
              <a:rPr lang="en-US" dirty="0" err="1" smtClean="0"/>
              <a:t>une</a:t>
            </a:r>
            <a:r>
              <a:rPr lang="en-US" dirty="0" smtClean="0"/>
              <a:t> </a:t>
            </a:r>
            <a:r>
              <a:rPr lang="en-US" dirty="0" err="1" smtClean="0"/>
              <a:t>entreprise</a:t>
            </a:r>
            <a:r>
              <a:rPr lang="en-US" dirty="0" smtClean="0"/>
              <a:t> </a:t>
            </a:r>
            <a:r>
              <a:rPr lang="en-US" dirty="0" err="1" smtClean="0"/>
              <a:t>s’ils</a:t>
            </a:r>
            <a:r>
              <a:rPr lang="en-US" dirty="0" smtClean="0"/>
              <a:t> </a:t>
            </a:r>
            <a:r>
              <a:rPr lang="en-US" dirty="0" err="1" smtClean="0"/>
              <a:t>sont</a:t>
            </a:r>
            <a:r>
              <a:rPr lang="en-US" dirty="0" smtClean="0"/>
              <a:t> </a:t>
            </a:r>
            <a:r>
              <a:rPr lang="en-US" dirty="0" err="1" smtClean="0"/>
              <a:t>nécessaires</a:t>
            </a:r>
            <a:r>
              <a:rPr lang="en-US" dirty="0" smtClean="0"/>
              <a:t> à un descendant pour continuer </a:t>
            </a:r>
            <a:r>
              <a:rPr lang="en-US" dirty="0" err="1" smtClean="0"/>
              <a:t>cette</a:t>
            </a:r>
            <a:r>
              <a:rPr lang="en-US" dirty="0" smtClean="0"/>
              <a:t> </a:t>
            </a:r>
            <a:r>
              <a:rPr lang="en-US" dirty="0" err="1" smtClean="0"/>
              <a:t>activité</a:t>
            </a:r>
            <a:r>
              <a:rPr lang="en-US" dirty="0" smtClean="0"/>
              <a:t>; les dispositions du </a:t>
            </a:r>
            <a:r>
              <a:rPr lang="en-US" dirty="0" err="1" smtClean="0"/>
              <a:t>droit</a:t>
            </a:r>
            <a:r>
              <a:rPr lang="en-US" dirty="0" smtClean="0"/>
              <a:t> </a:t>
            </a:r>
            <a:r>
              <a:rPr lang="en-US" dirty="0" err="1" smtClean="0"/>
              <a:t>successoral</a:t>
            </a:r>
            <a:r>
              <a:rPr lang="en-US" dirty="0" smtClean="0"/>
              <a:t> </a:t>
            </a:r>
            <a:r>
              <a:rPr lang="en-US" dirty="0" err="1" smtClean="0"/>
              <a:t>paysan</a:t>
            </a:r>
            <a:r>
              <a:rPr lang="en-US" dirty="0" smtClean="0"/>
              <a:t> </a:t>
            </a:r>
            <a:r>
              <a:rPr lang="en-US" dirty="0" err="1" smtClean="0"/>
              <a:t>sont</a:t>
            </a:r>
            <a:r>
              <a:rPr lang="en-US" dirty="0" smtClean="0"/>
              <a:t> </a:t>
            </a:r>
            <a:r>
              <a:rPr lang="en-US" dirty="0" err="1" smtClean="0"/>
              <a:t>réservées</a:t>
            </a:r>
            <a:r>
              <a:rPr lang="en-US" dirty="0" smtClean="0"/>
              <a:t>. </a:t>
            </a:r>
          </a:p>
          <a:p>
            <a:endParaRPr lang="fr-FR" dirty="0"/>
          </a:p>
        </p:txBody>
      </p:sp>
    </p:spTree>
    <p:extLst>
      <p:ext uri="{BB962C8B-B14F-4D97-AF65-F5344CB8AC3E}">
        <p14:creationId xmlns:p14="http://schemas.microsoft.com/office/powerpoint/2010/main" val="178309229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02640"/>
            <a:ext cx="8913813" cy="1235616"/>
          </a:xfrm>
        </p:spPr>
        <p:txBody>
          <a:bodyPr>
            <a:noAutofit/>
          </a:bodyPr>
          <a:lstStyle/>
          <a:p>
            <a:pPr algn="ctr"/>
            <a:r>
              <a:rPr lang="fr-FR" sz="2000" b="1" dirty="0"/>
              <a:t>Partage successoral et le droit préférentiel du conjoint survivant par rapport au logement et au mobilier de ménage</a:t>
            </a:r>
            <a:r>
              <a:rPr lang="en-US" sz="2000" b="1" dirty="0"/>
              <a:t/>
            </a:r>
            <a:br>
              <a:rPr lang="en-US" sz="2000" b="1" dirty="0"/>
            </a:br>
            <a:endParaRPr lang="fr-FR" sz="2000" dirty="0"/>
          </a:p>
        </p:txBody>
      </p:sp>
      <p:sp>
        <p:nvSpPr>
          <p:cNvPr id="3" name="Content Placeholder 2"/>
          <p:cNvSpPr>
            <a:spLocks noGrp="1"/>
          </p:cNvSpPr>
          <p:nvPr>
            <p:ph idx="1"/>
          </p:nvPr>
        </p:nvSpPr>
        <p:spPr/>
        <p:txBody>
          <a:bodyPr>
            <a:normAutofit fontScale="55000" lnSpcReduction="20000"/>
          </a:bodyPr>
          <a:lstStyle/>
          <a:p>
            <a:r>
              <a:rPr lang="fr-FR" dirty="0" smtClean="0"/>
              <a:t>Ce droit sera imputé sur la créance de participation du conjoint survivant! Ça veut dire qu’il doit avoir un CP!</a:t>
            </a:r>
          </a:p>
          <a:p>
            <a:r>
              <a:rPr lang="fr-FR" dirty="0" smtClean="0"/>
              <a:t>La question se pose: Il n’y a pas CP au sens de art. 236 mais il y a une créance de la PV au sens de art. 227. (</a:t>
            </a:r>
            <a:r>
              <a:rPr lang="fr-FR" i="1" dirty="0" smtClean="0"/>
              <a:t>controversé en doctrine</a:t>
            </a:r>
            <a:r>
              <a:rPr lang="fr-FR" dirty="0" smtClean="0"/>
              <a:t>)  </a:t>
            </a:r>
          </a:p>
          <a:p>
            <a:pPr lvl="0"/>
            <a:r>
              <a:rPr lang="fr-FR" dirty="0" smtClean="0"/>
              <a:t>Le rapport avec l’art. 652 est important. L’art</a:t>
            </a:r>
            <a:r>
              <a:rPr lang="fr-FR" dirty="0"/>
              <a:t>. 652</a:t>
            </a:r>
            <a:r>
              <a:rPr lang="fr-FR" dirty="0" smtClean="0"/>
              <a:t>. est </a:t>
            </a:r>
            <a:r>
              <a:rPr lang="fr-FR" dirty="0"/>
              <a:t>une règle de partage. Peu importe s’il existe un CP ou non, s’il y a le part successoral. Il existe une différence entre art. 652 et art. 240. Selon l’art. 240 la demande d’attribution de la propriété est secondaire, la priorité est au droit d’usufruit et d’habitation. L’art. 652 accorde la priorité à l’attribution de la propriété. </a:t>
            </a:r>
            <a:endParaRPr lang="en-US" dirty="0"/>
          </a:p>
          <a:p>
            <a:r>
              <a:rPr lang="fr-FR" dirty="0" smtClean="0">
                <a:solidFill>
                  <a:schemeClr val="tx2">
                    <a:lumMod val="75000"/>
                    <a:lumOff val="25000"/>
                  </a:schemeClr>
                </a:solidFill>
              </a:rPr>
              <a:t>Attention! Ce droit est valable uniquement en cas de décès pas en cas de divorce ou d’annulation du mariage. Par exemple en cas de divorce vous ne pouvez pas demander l’attribution du logement conjugal en imputation de sa CP! (dans les régimes d’union de biens –art. 279/III ou la </a:t>
            </a:r>
            <a:r>
              <a:rPr lang="fr-FR" dirty="0">
                <a:solidFill>
                  <a:schemeClr val="tx2">
                    <a:lumMod val="75000"/>
                    <a:lumOff val="25000"/>
                  </a:schemeClr>
                </a:solidFill>
              </a:rPr>
              <a:t>séparation partielle des biens </a:t>
            </a:r>
            <a:r>
              <a:rPr lang="fr-FR" dirty="0" smtClean="0">
                <a:solidFill>
                  <a:schemeClr val="tx2">
                    <a:lumMod val="75000"/>
                    <a:lumOff val="25000"/>
                  </a:schemeClr>
                </a:solidFill>
              </a:rPr>
              <a:t>si- art</a:t>
            </a:r>
            <a:r>
              <a:rPr lang="fr-FR" sz="1900" dirty="0" smtClean="0">
                <a:solidFill>
                  <a:schemeClr val="tx1"/>
                </a:solidFill>
              </a:rPr>
              <a:t>. 254! En droit suisse en cas de participation aux </a:t>
            </a:r>
            <a:r>
              <a:rPr lang="fr-FR" sz="1900" dirty="0" err="1" smtClean="0">
                <a:solidFill>
                  <a:schemeClr val="tx1"/>
                </a:solidFill>
              </a:rPr>
              <a:t>acquets</a:t>
            </a:r>
            <a:r>
              <a:rPr lang="fr-FR" sz="1900" smtClean="0">
                <a:solidFill>
                  <a:schemeClr val="tx1"/>
                </a:solidFill>
              </a:rPr>
              <a:t> aussi!</a:t>
            </a:r>
            <a:endParaRPr lang="fr-FR" sz="1900" dirty="0" smtClean="0">
              <a:solidFill>
                <a:schemeClr val="tx1"/>
              </a:solidFill>
            </a:endParaRPr>
          </a:p>
          <a:p>
            <a:r>
              <a:rPr lang="fr-FR" sz="1900" dirty="0" smtClean="0">
                <a:solidFill>
                  <a:schemeClr val="tx1"/>
                </a:solidFill>
              </a:rPr>
              <a:t>Par contrat de mariage les époux ont la faculté de déroger au droit préférentiel (CCT art. 240/I in fine). Attention! Il est exclu que le conjoint survivant soit à cet égard défavorisé dans un testament (volonté unilatérale)</a:t>
            </a:r>
            <a:endParaRPr lang="fr-FR" dirty="0"/>
          </a:p>
        </p:txBody>
      </p:sp>
    </p:spTree>
    <p:extLst>
      <p:ext uri="{BB962C8B-B14F-4D97-AF65-F5344CB8AC3E}">
        <p14:creationId xmlns:p14="http://schemas.microsoft.com/office/powerpoint/2010/main" val="334146094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lstStyle/>
          <a:p>
            <a:pPr algn="ctr">
              <a:lnSpc>
                <a:spcPct val="90000"/>
              </a:lnSpc>
              <a:buFont typeface="Wingdings" charset="0"/>
              <a:buNone/>
            </a:pPr>
            <a:endParaRPr lang="de-DE" i="1" dirty="0" smtClean="0"/>
          </a:p>
          <a:p>
            <a:pPr algn="ctr">
              <a:lnSpc>
                <a:spcPct val="90000"/>
              </a:lnSpc>
              <a:buFont typeface="Wingdings" charset="0"/>
              <a:buNone/>
            </a:pPr>
            <a:endParaRPr lang="de-DE" i="1" dirty="0"/>
          </a:p>
          <a:p>
            <a:pPr algn="ctr">
              <a:lnSpc>
                <a:spcPct val="90000"/>
              </a:lnSpc>
              <a:buFont typeface="Wingdings" charset="0"/>
              <a:buNone/>
            </a:pPr>
            <a:r>
              <a:rPr lang="de-DE" i="1" dirty="0" smtClean="0"/>
              <a:t>Je </a:t>
            </a:r>
            <a:r>
              <a:rPr lang="de-DE" i="1" dirty="0" err="1"/>
              <a:t>vous</a:t>
            </a:r>
            <a:r>
              <a:rPr lang="de-DE" i="1" dirty="0"/>
              <a:t> </a:t>
            </a:r>
            <a:r>
              <a:rPr lang="de-DE" i="1" dirty="0" err="1"/>
              <a:t>remercie</a:t>
            </a:r>
            <a:r>
              <a:rPr lang="de-DE" i="1" dirty="0"/>
              <a:t> de </a:t>
            </a:r>
            <a:r>
              <a:rPr lang="de-DE" i="1" dirty="0" err="1"/>
              <a:t>votre</a:t>
            </a:r>
            <a:r>
              <a:rPr lang="de-DE" i="1" dirty="0"/>
              <a:t> </a:t>
            </a:r>
            <a:r>
              <a:rPr lang="de-DE" i="1" dirty="0" err="1"/>
              <a:t>attention</a:t>
            </a:r>
            <a:r>
              <a:rPr lang="de-DE" i="1" dirty="0"/>
              <a:t>! </a:t>
            </a:r>
          </a:p>
          <a:p>
            <a:pPr>
              <a:lnSpc>
                <a:spcPct val="90000"/>
              </a:lnSpc>
              <a:buFont typeface="Wingdings" charset="0"/>
              <a:buNone/>
            </a:pPr>
            <a:endParaRPr lang="de-DE" i="1" dirty="0"/>
          </a:p>
          <a:p>
            <a:pPr>
              <a:lnSpc>
                <a:spcPct val="90000"/>
              </a:lnSpc>
              <a:buFont typeface="Wingdings" charset="0"/>
              <a:buNone/>
            </a:pPr>
            <a:endParaRPr lang="de-DE" i="1" dirty="0"/>
          </a:p>
          <a:p>
            <a:pPr algn="r">
              <a:lnSpc>
                <a:spcPct val="90000"/>
              </a:lnSpc>
              <a:buFont typeface="Wingdings" charset="0"/>
              <a:buNone/>
            </a:pPr>
            <a:r>
              <a:rPr lang="de-DE" i="1" dirty="0">
                <a:hlinkClick r:id="rId2"/>
              </a:rPr>
              <a:t>zbbaysal@istanbul.edu.tr</a:t>
            </a:r>
            <a:endParaRPr lang="de-DE" i="1" dirty="0"/>
          </a:p>
          <a:p>
            <a:pPr algn="r">
              <a:lnSpc>
                <a:spcPct val="90000"/>
              </a:lnSpc>
              <a:buFont typeface="Wingdings" charset="0"/>
              <a:buNone/>
            </a:pPr>
            <a:endParaRPr lang="de-DE" i="1" dirty="0"/>
          </a:p>
          <a:p>
            <a:pPr>
              <a:lnSpc>
                <a:spcPct val="90000"/>
              </a:lnSpc>
              <a:buFont typeface="Wingdings" charset="0"/>
              <a:buNone/>
            </a:pPr>
            <a:endParaRPr lang="de-DE" dirty="0"/>
          </a:p>
          <a:p>
            <a:endParaRPr lang="fr-FR" dirty="0"/>
          </a:p>
        </p:txBody>
      </p:sp>
    </p:spTree>
    <p:extLst>
      <p:ext uri="{BB962C8B-B14F-4D97-AF65-F5344CB8AC3E}">
        <p14:creationId xmlns:p14="http://schemas.microsoft.com/office/powerpoint/2010/main" val="1032777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err="1"/>
              <a:t>Droit</a:t>
            </a:r>
            <a:r>
              <a:rPr lang="en-US" dirty="0"/>
              <a:t> </a:t>
            </a:r>
            <a:r>
              <a:rPr lang="en-US" dirty="0" err="1"/>
              <a:t>transitoire</a:t>
            </a:r>
            <a:r>
              <a:rPr lang="en-US" dirty="0"/>
              <a:t> (</a:t>
            </a:r>
            <a:r>
              <a:rPr lang="en-US" dirty="0" err="1"/>
              <a:t>L’art</a:t>
            </a:r>
            <a:r>
              <a:rPr lang="en-US" dirty="0"/>
              <a:t>. 10 de la </a:t>
            </a:r>
            <a:r>
              <a:rPr lang="en-US" dirty="0" err="1"/>
              <a:t>loi</a:t>
            </a:r>
            <a:r>
              <a:rPr lang="en-US" dirty="0"/>
              <a:t> No. 4722</a:t>
            </a:r>
            <a:r>
              <a:rPr lang="en-US" dirty="0" smtClean="0"/>
              <a:t>)</a:t>
            </a:r>
            <a:endParaRPr lang="fr-FR" dirty="0"/>
          </a:p>
        </p:txBody>
      </p:sp>
      <p:sp>
        <p:nvSpPr>
          <p:cNvPr id="3" name="Content Placeholder 2"/>
          <p:cNvSpPr>
            <a:spLocks noGrp="1"/>
          </p:cNvSpPr>
          <p:nvPr>
            <p:ph idx="1"/>
          </p:nvPr>
        </p:nvSpPr>
        <p:spPr/>
        <p:txBody>
          <a:bodyPr>
            <a:normAutofit fontScale="62500" lnSpcReduction="20000"/>
          </a:bodyPr>
          <a:lstStyle/>
          <a:p>
            <a:pPr algn="just"/>
            <a:r>
              <a:rPr lang="fr-FR" dirty="0" smtClean="0"/>
              <a:t>Le patrimoine </a:t>
            </a:r>
            <a:r>
              <a:rPr lang="fr-FR" dirty="0"/>
              <a:t>des </a:t>
            </a:r>
            <a:r>
              <a:rPr lang="fr-FR" dirty="0" smtClean="0"/>
              <a:t>époux mariés </a:t>
            </a:r>
            <a:r>
              <a:rPr lang="fr-FR" dirty="0"/>
              <a:t>après 2002 est soumis directement au </a:t>
            </a:r>
            <a:r>
              <a:rPr lang="fr-FR" dirty="0" smtClean="0"/>
              <a:t>régime </a:t>
            </a:r>
            <a:r>
              <a:rPr lang="fr-FR" dirty="0"/>
              <a:t>de la participation aux </a:t>
            </a:r>
            <a:r>
              <a:rPr lang="fr-FR" dirty="0" smtClean="0"/>
              <a:t>acquêts. </a:t>
            </a:r>
            <a:r>
              <a:rPr lang="fr-FR" dirty="0"/>
              <a:t>Selon l’art 10 de la loi transitoire, les </a:t>
            </a:r>
            <a:r>
              <a:rPr lang="fr-FR" dirty="0" smtClean="0"/>
              <a:t>époux mariés </a:t>
            </a:r>
            <a:r>
              <a:rPr lang="fr-FR" dirty="0"/>
              <a:t>avant 2002 avaient la possibilité de conclure un contrat pour appliquer </a:t>
            </a:r>
            <a:r>
              <a:rPr lang="fr-FR" dirty="0" smtClean="0"/>
              <a:t>rétroactivement le </a:t>
            </a:r>
            <a:r>
              <a:rPr lang="fr-FR" dirty="0"/>
              <a:t>nouveau </a:t>
            </a:r>
            <a:r>
              <a:rPr lang="fr-FR" dirty="0" smtClean="0"/>
              <a:t>régime </a:t>
            </a:r>
            <a:r>
              <a:rPr lang="fr-FR" dirty="0"/>
              <a:t>de la participation aux </a:t>
            </a:r>
            <a:r>
              <a:rPr lang="fr-FR" dirty="0" smtClean="0"/>
              <a:t>acquêts </a:t>
            </a:r>
            <a:r>
              <a:rPr lang="fr-FR" dirty="0"/>
              <a:t>à leurs patrimoines depuis le début de leur mariage. Cette possibilité existait entre le 1 janv. 2002 et le 1 janv. 2003. En l'absence d'un tel contrat, le nouveau </a:t>
            </a:r>
            <a:r>
              <a:rPr lang="fr-FR" dirty="0" smtClean="0"/>
              <a:t>régime </a:t>
            </a:r>
            <a:r>
              <a:rPr lang="fr-FR" dirty="0"/>
              <a:t>ne s'applique à ces </a:t>
            </a:r>
            <a:r>
              <a:rPr lang="fr-FR" dirty="0" smtClean="0"/>
              <a:t>époux </a:t>
            </a:r>
            <a:r>
              <a:rPr lang="fr-FR" dirty="0"/>
              <a:t>que pour les biens acquis </a:t>
            </a:r>
            <a:r>
              <a:rPr lang="fr-FR" dirty="0" smtClean="0"/>
              <a:t>après </a:t>
            </a:r>
            <a:r>
              <a:rPr lang="fr-FR" dirty="0"/>
              <a:t>le 1er janvier 2002.  </a:t>
            </a:r>
            <a:endParaRPr lang="en-US" dirty="0"/>
          </a:p>
          <a:p>
            <a:pPr algn="just"/>
            <a:r>
              <a:rPr lang="en-US" dirty="0" err="1" smtClean="0"/>
              <a:t>Pourtant</a:t>
            </a:r>
            <a:r>
              <a:rPr lang="en-US" dirty="0" smtClean="0"/>
              <a:t>, les </a:t>
            </a:r>
            <a:r>
              <a:rPr lang="en-US" dirty="0" err="1"/>
              <a:t>époux</a:t>
            </a:r>
            <a:r>
              <a:rPr lang="en-US" dirty="0"/>
              <a:t> </a:t>
            </a:r>
            <a:r>
              <a:rPr lang="en-US" dirty="0" err="1"/>
              <a:t>mariés</a:t>
            </a:r>
            <a:r>
              <a:rPr lang="en-US" dirty="0"/>
              <a:t> </a:t>
            </a:r>
            <a:r>
              <a:rPr lang="en-US" dirty="0" err="1"/>
              <a:t>avant</a:t>
            </a:r>
            <a:r>
              <a:rPr lang="en-US" dirty="0"/>
              <a:t> </a:t>
            </a:r>
            <a:r>
              <a:rPr lang="en-US" dirty="0" smtClean="0"/>
              <a:t>2002 </a:t>
            </a:r>
            <a:r>
              <a:rPr lang="en-US" dirty="0" err="1" smtClean="0"/>
              <a:t>peuvent</a:t>
            </a:r>
            <a:r>
              <a:rPr lang="en-US" dirty="0" smtClean="0"/>
              <a:t> </a:t>
            </a:r>
            <a:r>
              <a:rPr lang="en-US" dirty="0" err="1" smtClean="0"/>
              <a:t>toujours</a:t>
            </a:r>
            <a:r>
              <a:rPr lang="en-US" dirty="0" smtClean="0"/>
              <a:t> </a:t>
            </a:r>
            <a:r>
              <a:rPr lang="en-US" dirty="0" smtClean="0"/>
              <a:t>adopter un </a:t>
            </a:r>
            <a:r>
              <a:rPr lang="en-US" dirty="0"/>
              <a:t>nouveau </a:t>
            </a:r>
            <a:r>
              <a:rPr lang="en-US" dirty="0" err="1"/>
              <a:t>régime</a:t>
            </a:r>
            <a:r>
              <a:rPr lang="en-US" dirty="0"/>
              <a:t> </a:t>
            </a:r>
            <a:r>
              <a:rPr lang="en-US" dirty="0" smtClean="0"/>
              <a:t>matrimonial après le 1 </a:t>
            </a:r>
            <a:r>
              <a:rPr lang="en-US" dirty="0" err="1" smtClean="0"/>
              <a:t>janv</a:t>
            </a:r>
            <a:r>
              <a:rPr lang="en-US" dirty="0" smtClean="0"/>
              <a:t>. 2003 en </a:t>
            </a:r>
            <a:r>
              <a:rPr lang="en-US" dirty="0" err="1" smtClean="0"/>
              <a:t>concluant</a:t>
            </a:r>
            <a:r>
              <a:rPr lang="en-US" dirty="0" smtClean="0"/>
              <a:t> un </a:t>
            </a:r>
            <a:r>
              <a:rPr lang="en-US" dirty="0" err="1" smtClean="0"/>
              <a:t>contrat</a:t>
            </a:r>
            <a:r>
              <a:rPr lang="en-US" dirty="0" smtClean="0"/>
              <a:t> de </a:t>
            </a:r>
            <a:r>
              <a:rPr lang="en-US" dirty="0" err="1" smtClean="0"/>
              <a:t>mariage</a:t>
            </a:r>
            <a:r>
              <a:rPr lang="en-US" dirty="0" smtClean="0"/>
              <a:t>.  En </a:t>
            </a:r>
            <a:r>
              <a:rPr lang="en-US" dirty="0" err="1" smtClean="0"/>
              <a:t>pratique</a:t>
            </a:r>
            <a:r>
              <a:rPr lang="en-US" dirty="0" smtClean="0"/>
              <a:t> </a:t>
            </a:r>
            <a:r>
              <a:rPr lang="en-US" dirty="0" err="1" smtClean="0"/>
              <a:t>l’art</a:t>
            </a:r>
            <a:r>
              <a:rPr lang="en-US" dirty="0" smtClean="0"/>
              <a:t>. 10 </a:t>
            </a:r>
            <a:r>
              <a:rPr lang="en-US" dirty="0" err="1" smtClean="0"/>
              <a:t>est</a:t>
            </a:r>
            <a:r>
              <a:rPr lang="en-US" dirty="0" smtClean="0"/>
              <a:t> </a:t>
            </a:r>
            <a:r>
              <a:rPr lang="en-US" dirty="0" err="1" smtClean="0"/>
              <a:t>interprété</a:t>
            </a:r>
            <a:r>
              <a:rPr lang="en-US" dirty="0" smtClean="0"/>
              <a:t> de </a:t>
            </a:r>
            <a:r>
              <a:rPr lang="en-US" dirty="0" err="1" smtClean="0"/>
              <a:t>façon</a:t>
            </a:r>
            <a:r>
              <a:rPr lang="en-US" dirty="0" smtClean="0"/>
              <a:t> </a:t>
            </a:r>
            <a:r>
              <a:rPr lang="en-US" dirty="0" err="1" smtClean="0"/>
              <a:t>que</a:t>
            </a:r>
            <a:r>
              <a:rPr lang="en-US" dirty="0" smtClean="0"/>
              <a:t> les </a:t>
            </a:r>
            <a:r>
              <a:rPr lang="en-US" dirty="0" err="1" smtClean="0"/>
              <a:t>époux</a:t>
            </a:r>
            <a:r>
              <a:rPr lang="en-US" dirty="0" smtClean="0"/>
              <a:t> ne </a:t>
            </a:r>
            <a:r>
              <a:rPr lang="en-US" dirty="0" err="1"/>
              <a:t>peuvent</a:t>
            </a:r>
            <a:r>
              <a:rPr lang="en-US" dirty="0"/>
              <a:t> </a:t>
            </a:r>
            <a:r>
              <a:rPr lang="en-US" dirty="0" smtClean="0"/>
              <a:t>plus </a:t>
            </a:r>
            <a:r>
              <a:rPr lang="en-US" dirty="0" err="1" smtClean="0"/>
              <a:t>connaitre</a:t>
            </a:r>
            <a:r>
              <a:rPr lang="en-US" dirty="0" smtClean="0"/>
              <a:t> </a:t>
            </a:r>
            <a:r>
              <a:rPr lang="en-US" dirty="0" err="1" smtClean="0"/>
              <a:t>à</a:t>
            </a:r>
            <a:r>
              <a:rPr lang="en-US" dirty="0" smtClean="0"/>
              <a:t> </a:t>
            </a:r>
            <a:r>
              <a:rPr lang="en-US" dirty="0" err="1" smtClean="0"/>
              <a:t>leur</a:t>
            </a:r>
            <a:r>
              <a:rPr lang="en-US" dirty="0" smtClean="0"/>
              <a:t> régime un </a:t>
            </a:r>
            <a:r>
              <a:rPr lang="en-US" dirty="0" err="1" smtClean="0"/>
              <a:t>effet</a:t>
            </a:r>
            <a:r>
              <a:rPr lang="en-US" dirty="0" smtClean="0"/>
              <a:t> </a:t>
            </a:r>
            <a:r>
              <a:rPr lang="en-US" dirty="0" err="1" smtClean="0"/>
              <a:t>rétroactif</a:t>
            </a:r>
            <a:r>
              <a:rPr lang="en-US" dirty="0" smtClean="0"/>
              <a:t> </a:t>
            </a:r>
            <a:r>
              <a:rPr lang="en-US" dirty="0" err="1"/>
              <a:t>jusqu’à</a:t>
            </a:r>
            <a:r>
              <a:rPr lang="en-US" dirty="0"/>
              <a:t> la date du </a:t>
            </a:r>
            <a:r>
              <a:rPr lang="en-US" dirty="0" err="1"/>
              <a:t>mariage</a:t>
            </a:r>
            <a:r>
              <a:rPr lang="en-US" dirty="0"/>
              <a:t>. </a:t>
            </a:r>
            <a:r>
              <a:rPr lang="en-US" dirty="0" err="1" smtClean="0"/>
              <a:t>Cette</a:t>
            </a:r>
            <a:r>
              <a:rPr lang="en-US" dirty="0" smtClean="0"/>
              <a:t> </a:t>
            </a:r>
            <a:r>
              <a:rPr lang="en-US" dirty="0" err="1" smtClean="0"/>
              <a:t>possibilité</a:t>
            </a:r>
            <a:r>
              <a:rPr lang="en-US" dirty="0" smtClean="0"/>
              <a:t> </a:t>
            </a:r>
            <a:r>
              <a:rPr lang="en-US" dirty="0" err="1" smtClean="0"/>
              <a:t>était</a:t>
            </a:r>
            <a:r>
              <a:rPr lang="en-US" dirty="0" smtClean="0"/>
              <a:t> </a:t>
            </a:r>
            <a:r>
              <a:rPr lang="en-US" dirty="0" err="1" smtClean="0"/>
              <a:t>reconnu</a:t>
            </a:r>
            <a:r>
              <a:rPr lang="en-US" dirty="0" smtClean="0"/>
              <a:t> </a:t>
            </a:r>
            <a:r>
              <a:rPr lang="en-US" dirty="0" err="1" smtClean="0"/>
              <a:t>seulement</a:t>
            </a:r>
            <a:r>
              <a:rPr lang="en-US" dirty="0" smtClean="0"/>
              <a:t> </a:t>
            </a:r>
            <a:r>
              <a:rPr lang="en-US" dirty="0" err="1" smtClean="0"/>
              <a:t>jusqu’au</a:t>
            </a:r>
            <a:r>
              <a:rPr lang="en-US" dirty="0"/>
              <a:t> le 1 </a:t>
            </a:r>
            <a:r>
              <a:rPr lang="en-US" dirty="0" err="1" smtClean="0"/>
              <a:t>janv</a:t>
            </a:r>
            <a:r>
              <a:rPr lang="en-US" dirty="0" smtClean="0"/>
              <a:t>. 2003. </a:t>
            </a:r>
            <a:r>
              <a:rPr lang="en-US" dirty="0" err="1" smtClean="0"/>
              <a:t>Certains</a:t>
            </a:r>
            <a:r>
              <a:rPr lang="en-US" dirty="0" smtClean="0"/>
              <a:t> auteurs </a:t>
            </a:r>
            <a:r>
              <a:rPr lang="en-US" dirty="0" err="1" smtClean="0"/>
              <a:t>dans</a:t>
            </a:r>
            <a:r>
              <a:rPr lang="en-US" dirty="0" smtClean="0"/>
              <a:t> la doctrine </a:t>
            </a:r>
            <a:r>
              <a:rPr lang="en-US" dirty="0" err="1" smtClean="0"/>
              <a:t>est</a:t>
            </a:r>
            <a:r>
              <a:rPr lang="en-US" dirty="0" smtClean="0"/>
              <a:t> </a:t>
            </a:r>
            <a:r>
              <a:rPr lang="en-US" dirty="0" err="1" smtClean="0"/>
              <a:t>d’avis</a:t>
            </a:r>
            <a:r>
              <a:rPr lang="en-US" dirty="0" smtClean="0"/>
              <a:t> contraire. </a:t>
            </a:r>
          </a:p>
          <a:p>
            <a:pPr algn="just"/>
            <a:r>
              <a:rPr lang="en-US" dirty="0" smtClean="0"/>
              <a:t>Le </a:t>
            </a:r>
            <a:r>
              <a:rPr lang="en-US" dirty="0" err="1" smtClean="0"/>
              <a:t>choix</a:t>
            </a:r>
            <a:r>
              <a:rPr lang="en-US" dirty="0" smtClean="0"/>
              <a:t> de </a:t>
            </a:r>
            <a:r>
              <a:rPr lang="en-US" dirty="0" err="1" smtClean="0"/>
              <a:t>législateur</a:t>
            </a:r>
            <a:r>
              <a:rPr lang="en-US" dirty="0" smtClean="0"/>
              <a:t> </a:t>
            </a:r>
            <a:r>
              <a:rPr lang="en-US" dirty="0" smtClean="0"/>
              <a:t>qui </a:t>
            </a:r>
            <a:r>
              <a:rPr lang="en-US" dirty="0" err="1" smtClean="0"/>
              <a:t>limite</a:t>
            </a:r>
            <a:r>
              <a:rPr lang="en-US" dirty="0" smtClean="0"/>
              <a:t> le champ </a:t>
            </a:r>
            <a:r>
              <a:rPr lang="en-US" dirty="0" err="1" smtClean="0"/>
              <a:t>d’application</a:t>
            </a:r>
            <a:r>
              <a:rPr lang="en-US" dirty="0" smtClean="0"/>
              <a:t> du nouveau régime </a:t>
            </a:r>
            <a:r>
              <a:rPr lang="en-US" dirty="0" err="1" smtClean="0"/>
              <a:t>est</a:t>
            </a:r>
            <a:r>
              <a:rPr lang="en-US" dirty="0" smtClean="0"/>
              <a:t> </a:t>
            </a:r>
            <a:r>
              <a:rPr lang="en-US" dirty="0" err="1"/>
              <a:t>t</a:t>
            </a:r>
            <a:r>
              <a:rPr lang="en-US" dirty="0" err="1" smtClean="0"/>
              <a:t>rès</a:t>
            </a:r>
            <a:r>
              <a:rPr lang="en-US" dirty="0" smtClean="0"/>
              <a:t> </a:t>
            </a:r>
            <a:r>
              <a:rPr lang="en-US" dirty="0" err="1" smtClean="0"/>
              <a:t>critiqué</a:t>
            </a:r>
            <a:r>
              <a:rPr lang="en-US" dirty="0" smtClean="0"/>
              <a:t> par la doctrine: </a:t>
            </a:r>
            <a:r>
              <a:rPr lang="en-US" dirty="0" err="1" smtClean="0"/>
              <a:t>Ce</a:t>
            </a:r>
            <a:r>
              <a:rPr lang="en-US" dirty="0" smtClean="0"/>
              <a:t> </a:t>
            </a:r>
            <a:r>
              <a:rPr lang="en-US" dirty="0" err="1" smtClean="0"/>
              <a:t>choix</a:t>
            </a:r>
            <a:r>
              <a:rPr lang="en-US" dirty="0" smtClean="0"/>
              <a:t> </a:t>
            </a:r>
            <a:r>
              <a:rPr lang="en-US" dirty="0" err="1" smtClean="0"/>
              <a:t>est</a:t>
            </a:r>
            <a:r>
              <a:rPr lang="en-US" dirty="0" smtClean="0"/>
              <a:t> </a:t>
            </a:r>
            <a:r>
              <a:rPr lang="en-US" dirty="0" err="1" smtClean="0"/>
              <a:t>contre</a:t>
            </a:r>
            <a:r>
              <a:rPr lang="en-US" dirty="0" smtClean="0"/>
              <a:t> le </a:t>
            </a:r>
            <a:r>
              <a:rPr lang="en-US" dirty="0" err="1" smtClean="0"/>
              <a:t>principe</a:t>
            </a:r>
            <a:r>
              <a:rPr lang="en-US" dirty="0" smtClean="0"/>
              <a:t> </a:t>
            </a:r>
            <a:r>
              <a:rPr lang="en-US" dirty="0" err="1" smtClean="0"/>
              <a:t>constitutionnelle</a:t>
            </a:r>
            <a:r>
              <a:rPr lang="en-US" dirty="0" smtClean="0"/>
              <a:t> </a:t>
            </a:r>
            <a:r>
              <a:rPr lang="en-US" dirty="0" err="1" smtClean="0"/>
              <a:t>d’égalité</a:t>
            </a:r>
            <a:r>
              <a:rPr lang="en-US" dirty="0" smtClean="0"/>
              <a:t> et de </a:t>
            </a:r>
            <a:r>
              <a:rPr lang="en-US" dirty="0" err="1" smtClean="0"/>
              <a:t>proportionnalité</a:t>
            </a:r>
            <a:r>
              <a:rPr lang="en-US" dirty="0" smtClean="0"/>
              <a:t>. </a:t>
            </a:r>
            <a:r>
              <a:rPr lang="en-US" dirty="0" err="1" smtClean="0"/>
              <a:t>Néanmoins</a:t>
            </a:r>
            <a:r>
              <a:rPr lang="en-US" dirty="0" smtClean="0"/>
              <a:t> la </a:t>
            </a:r>
            <a:r>
              <a:rPr lang="en-US" dirty="0" err="1" smtClean="0"/>
              <a:t>Cour</a:t>
            </a:r>
            <a:r>
              <a:rPr lang="en-US" dirty="0" smtClean="0"/>
              <a:t> </a:t>
            </a:r>
            <a:r>
              <a:rPr lang="en-US" dirty="0" err="1" smtClean="0"/>
              <a:t>constitutionnelle</a:t>
            </a:r>
            <a:r>
              <a:rPr lang="en-US" dirty="0" smtClean="0"/>
              <a:t> a </a:t>
            </a:r>
            <a:r>
              <a:rPr lang="en-US" dirty="0" err="1" smtClean="0"/>
              <a:t>refusé</a:t>
            </a:r>
            <a:r>
              <a:rPr lang="en-US" dirty="0" smtClean="0"/>
              <a:t> </a:t>
            </a:r>
            <a:r>
              <a:rPr lang="en-US" dirty="0" err="1" smtClean="0"/>
              <a:t>d’annuler</a:t>
            </a:r>
            <a:r>
              <a:rPr lang="en-US" dirty="0" smtClean="0"/>
              <a:t> </a:t>
            </a:r>
            <a:r>
              <a:rPr lang="en-US" dirty="0" err="1" smtClean="0"/>
              <a:t>l’art</a:t>
            </a:r>
            <a:r>
              <a:rPr lang="en-US" dirty="0" smtClean="0"/>
              <a:t>. 10 et a </a:t>
            </a:r>
            <a:r>
              <a:rPr lang="en-US" dirty="0" err="1" smtClean="0"/>
              <a:t>trouvé</a:t>
            </a:r>
            <a:r>
              <a:rPr lang="en-US" dirty="0" smtClean="0"/>
              <a:t> </a:t>
            </a:r>
            <a:r>
              <a:rPr lang="en-US" dirty="0" err="1" smtClean="0"/>
              <a:t>que</a:t>
            </a:r>
            <a:r>
              <a:rPr lang="en-US" dirty="0" smtClean="0"/>
              <a:t> </a:t>
            </a:r>
            <a:r>
              <a:rPr lang="en-US" dirty="0" err="1" smtClean="0"/>
              <a:t>ce</a:t>
            </a:r>
            <a:r>
              <a:rPr lang="en-US" dirty="0" smtClean="0"/>
              <a:t> </a:t>
            </a:r>
            <a:r>
              <a:rPr lang="en-US" dirty="0" err="1" smtClean="0"/>
              <a:t>choix</a:t>
            </a:r>
            <a:r>
              <a:rPr lang="en-US" dirty="0" smtClean="0"/>
              <a:t> </a:t>
            </a:r>
            <a:r>
              <a:rPr lang="en-US" dirty="0" err="1" smtClean="0"/>
              <a:t>est</a:t>
            </a:r>
            <a:r>
              <a:rPr lang="en-US" dirty="0" smtClean="0"/>
              <a:t> </a:t>
            </a:r>
            <a:r>
              <a:rPr lang="en-US" dirty="0" err="1" smtClean="0"/>
              <a:t>conforme</a:t>
            </a:r>
            <a:r>
              <a:rPr lang="en-US" dirty="0" smtClean="0"/>
              <a:t> au </a:t>
            </a:r>
            <a:r>
              <a:rPr lang="en-US" dirty="0" err="1" smtClean="0"/>
              <a:t>principe</a:t>
            </a:r>
            <a:r>
              <a:rPr lang="en-US" dirty="0" smtClean="0"/>
              <a:t> de </a:t>
            </a:r>
            <a:r>
              <a:rPr lang="en-US" dirty="0" err="1" smtClean="0"/>
              <a:t>sécurité</a:t>
            </a:r>
            <a:r>
              <a:rPr lang="en-US" dirty="0" smtClean="0"/>
              <a:t> </a:t>
            </a:r>
            <a:r>
              <a:rPr lang="en-US" dirty="0" err="1" smtClean="0"/>
              <a:t>juridique</a:t>
            </a:r>
            <a:r>
              <a:rPr lang="en-US" dirty="0" smtClean="0"/>
              <a:t>. </a:t>
            </a:r>
            <a:r>
              <a:rPr lang="en-US" b="1" dirty="0"/>
              <a:t>AYM E.2006/37, K.2008/141, T. </a:t>
            </a:r>
            <a:r>
              <a:rPr lang="en-US" b="1" dirty="0" smtClean="0"/>
              <a:t>18.9.2008. </a:t>
            </a:r>
            <a:r>
              <a:rPr lang="en-US" dirty="0" err="1" smtClean="0"/>
              <a:t>Selon</a:t>
            </a:r>
            <a:r>
              <a:rPr lang="en-US" dirty="0" smtClean="0"/>
              <a:t> </a:t>
            </a:r>
            <a:r>
              <a:rPr lang="en-US" dirty="0" smtClean="0"/>
              <a:t>la </a:t>
            </a:r>
            <a:r>
              <a:rPr lang="en-US" dirty="0" err="1" smtClean="0"/>
              <a:t>Cour</a:t>
            </a:r>
            <a:r>
              <a:rPr lang="en-US" dirty="0" smtClean="0"/>
              <a:t> la raison </a:t>
            </a:r>
            <a:r>
              <a:rPr lang="en-US" dirty="0" err="1" smtClean="0"/>
              <a:t>d’etre</a:t>
            </a:r>
            <a:r>
              <a:rPr lang="en-US" dirty="0" smtClean="0"/>
              <a:t> de </a:t>
            </a:r>
            <a:r>
              <a:rPr lang="en-US" dirty="0" err="1" smtClean="0"/>
              <a:t>cet</a:t>
            </a:r>
            <a:r>
              <a:rPr lang="en-US" dirty="0" smtClean="0"/>
              <a:t> article </a:t>
            </a:r>
            <a:r>
              <a:rPr lang="en-US" dirty="0" err="1" smtClean="0"/>
              <a:t>est</a:t>
            </a:r>
            <a:r>
              <a:rPr lang="en-US" dirty="0" smtClean="0"/>
              <a:t> le </a:t>
            </a:r>
            <a:r>
              <a:rPr lang="en-US" dirty="0" err="1" smtClean="0"/>
              <a:t>principe</a:t>
            </a:r>
            <a:r>
              <a:rPr lang="en-US" dirty="0" smtClean="0"/>
              <a:t> de la non-</a:t>
            </a:r>
            <a:r>
              <a:rPr lang="en-US" dirty="0" err="1" smtClean="0"/>
              <a:t>retroactivité</a:t>
            </a:r>
            <a:r>
              <a:rPr lang="en-US" dirty="0" smtClean="0"/>
              <a:t> des </a:t>
            </a:r>
            <a:r>
              <a:rPr lang="en-US" dirty="0" err="1" smtClean="0"/>
              <a:t>lois</a:t>
            </a:r>
            <a:r>
              <a:rPr lang="en-US" dirty="0" smtClean="0"/>
              <a:t>! </a:t>
            </a:r>
            <a:r>
              <a:rPr lang="en-US" dirty="0" err="1" smtClean="0"/>
              <a:t>Ce</a:t>
            </a:r>
            <a:r>
              <a:rPr lang="en-US" dirty="0" smtClean="0"/>
              <a:t> </a:t>
            </a:r>
            <a:r>
              <a:rPr lang="en-US" dirty="0" err="1" smtClean="0"/>
              <a:t>raisonnement</a:t>
            </a:r>
            <a:r>
              <a:rPr lang="en-US" dirty="0" smtClean="0"/>
              <a:t> </a:t>
            </a:r>
            <a:r>
              <a:rPr lang="en-US" dirty="0" err="1" smtClean="0"/>
              <a:t>est</a:t>
            </a:r>
            <a:r>
              <a:rPr lang="en-US" dirty="0" smtClean="0"/>
              <a:t> </a:t>
            </a:r>
            <a:r>
              <a:rPr lang="en-US" dirty="0" err="1" smtClean="0"/>
              <a:t>techniquement</a:t>
            </a:r>
            <a:r>
              <a:rPr lang="en-US" dirty="0" smtClean="0"/>
              <a:t> faux. </a:t>
            </a:r>
            <a:endParaRPr lang="en-US" dirty="0"/>
          </a:p>
          <a:p>
            <a:pPr algn="just"/>
            <a:endParaRPr lang="fr-FR" dirty="0"/>
          </a:p>
        </p:txBody>
      </p:sp>
    </p:spTree>
    <p:extLst>
      <p:ext uri="{BB962C8B-B14F-4D97-AF65-F5344CB8AC3E}">
        <p14:creationId xmlns:p14="http://schemas.microsoft.com/office/powerpoint/2010/main" val="87593453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RÉGIME CONVENTIONNEL </a:t>
            </a:r>
            <a:endParaRPr lang="en-US" dirty="0"/>
          </a:p>
        </p:txBody>
      </p:sp>
      <p:sp>
        <p:nvSpPr>
          <p:cNvPr id="3" name="Content Placeholder 2"/>
          <p:cNvSpPr>
            <a:spLocks noGrp="1"/>
          </p:cNvSpPr>
          <p:nvPr>
            <p:ph idx="1"/>
          </p:nvPr>
        </p:nvSpPr>
        <p:spPr/>
        <p:txBody>
          <a:bodyPr>
            <a:normAutofit fontScale="92500" lnSpcReduction="20000"/>
          </a:bodyPr>
          <a:lstStyle/>
          <a:p>
            <a:pPr>
              <a:lnSpc>
                <a:spcPct val="80000"/>
              </a:lnSpc>
            </a:pPr>
            <a:r>
              <a:rPr lang="fr-FR" sz="1400" i="1" dirty="0" smtClean="0"/>
              <a:t>(contrat de mariage</a:t>
            </a:r>
            <a:r>
              <a:rPr lang="fr-FR" sz="1400" dirty="0" smtClean="0"/>
              <a:t>): Les époux peuvent s’écarter le régime ordinaire. (CCT 203-205)</a:t>
            </a:r>
          </a:p>
          <a:p>
            <a:pPr>
              <a:lnSpc>
                <a:spcPct val="80000"/>
              </a:lnSpc>
              <a:buFontTx/>
              <a:buChar char="-"/>
            </a:pPr>
            <a:r>
              <a:rPr lang="fr-FR" sz="1400" dirty="0" smtClean="0"/>
              <a:t>le principe de la légalité du régime matrimonial: ( </a:t>
            </a:r>
            <a:r>
              <a:rPr lang="fr-FR" sz="1400" dirty="0" smtClean="0">
                <a:solidFill>
                  <a:schemeClr val="tx1"/>
                </a:solidFill>
              </a:rPr>
              <a:t>CCT </a:t>
            </a:r>
            <a:r>
              <a:rPr lang="fr-FR" sz="1400" dirty="0">
                <a:solidFill>
                  <a:schemeClr val="tx1"/>
                </a:solidFill>
              </a:rPr>
              <a:t>art. </a:t>
            </a:r>
            <a:r>
              <a:rPr lang="fr-FR" sz="1400" dirty="0" smtClean="0">
                <a:solidFill>
                  <a:schemeClr val="tx1"/>
                </a:solidFill>
              </a:rPr>
              <a:t>182)</a:t>
            </a:r>
            <a:endParaRPr lang="fr-FR" sz="1400" dirty="0" smtClean="0"/>
          </a:p>
          <a:p>
            <a:pPr>
              <a:lnSpc>
                <a:spcPct val="80000"/>
              </a:lnSpc>
              <a:buFontTx/>
              <a:buChar char="-"/>
            </a:pPr>
            <a:r>
              <a:rPr lang="fr-FR" sz="1400" dirty="0" smtClean="0"/>
              <a:t>la mutabilité du régime matrimonial (cf. CCT art. 221-237)</a:t>
            </a:r>
          </a:p>
          <a:p>
            <a:pPr marL="0" indent="0">
              <a:lnSpc>
                <a:spcPct val="80000"/>
              </a:lnSpc>
              <a:buNone/>
            </a:pPr>
            <a:r>
              <a:rPr lang="fr-FR" sz="1400" b="1" dirty="0" smtClean="0"/>
              <a:t>Régimes conventionnels:</a:t>
            </a:r>
          </a:p>
          <a:p>
            <a:pPr marL="457200" indent="-457200">
              <a:lnSpc>
                <a:spcPct val="80000"/>
              </a:lnSpc>
              <a:buAutoNum type="arabicPeriod"/>
            </a:pPr>
            <a:r>
              <a:rPr lang="fr-FR" sz="1400" b="1" dirty="0" smtClean="0"/>
              <a:t>La séparation de biens (CCT art. 242-243)</a:t>
            </a:r>
          </a:p>
          <a:p>
            <a:pPr marL="457200" indent="-457200">
              <a:lnSpc>
                <a:spcPct val="80000"/>
              </a:lnSpc>
              <a:buAutoNum type="arabicPeriod"/>
            </a:pPr>
            <a:r>
              <a:rPr lang="fr-FR" sz="1400" b="1" dirty="0" smtClean="0"/>
              <a:t>La communauté de biens (CCT art. 256-281)</a:t>
            </a:r>
          </a:p>
          <a:p>
            <a:pPr marL="457200" indent="-457200">
              <a:lnSpc>
                <a:spcPct val="80000"/>
              </a:lnSpc>
              <a:buAutoNum type="arabicPeriod"/>
            </a:pPr>
            <a:r>
              <a:rPr lang="fr-FR" sz="1400" b="1" dirty="0" smtClean="0">
                <a:solidFill>
                  <a:schemeClr val="tx2">
                    <a:lumMod val="75000"/>
                    <a:lumOff val="25000"/>
                  </a:schemeClr>
                </a:solidFill>
              </a:rPr>
              <a:t>La séparation partielle des biens (CCT art. 244-255)</a:t>
            </a:r>
          </a:p>
          <a:p>
            <a:pPr marL="0" indent="0" algn="just">
              <a:lnSpc>
                <a:spcPct val="80000"/>
              </a:lnSpc>
              <a:buNone/>
            </a:pPr>
            <a:r>
              <a:rPr lang="fr-FR" sz="1400" dirty="0" smtClean="0">
                <a:solidFill>
                  <a:schemeClr val="tx1"/>
                </a:solidFill>
              </a:rPr>
              <a:t>Forme du contrat de mariage: </a:t>
            </a:r>
            <a:r>
              <a:rPr lang="fr-FR" sz="1400" dirty="0">
                <a:solidFill>
                  <a:schemeClr val="tx1"/>
                </a:solidFill>
              </a:rPr>
              <a:t>C</a:t>
            </a:r>
            <a:r>
              <a:rPr lang="fr-FR" sz="1400" dirty="0" smtClean="0">
                <a:solidFill>
                  <a:schemeClr val="tx1"/>
                </a:solidFill>
              </a:rPr>
              <a:t>onvention reçue par notaire ou par confirmation d’un acte sous seing privé. Les conjoints peuvent aussi déclarer leur choix dans leur dossier pendant la demande pour la cérémonie de mariage. (CCT </a:t>
            </a:r>
            <a:r>
              <a:rPr lang="fr-FR" sz="1400" dirty="0">
                <a:solidFill>
                  <a:schemeClr val="tx1"/>
                </a:solidFill>
              </a:rPr>
              <a:t>art. 205). </a:t>
            </a:r>
            <a:endParaRPr lang="fr-FR" sz="1400" dirty="0" smtClean="0">
              <a:solidFill>
                <a:schemeClr val="tx1"/>
              </a:solidFill>
            </a:endParaRPr>
          </a:p>
          <a:p>
            <a:pPr marL="0" indent="0" algn="just">
              <a:lnSpc>
                <a:spcPct val="80000"/>
              </a:lnSpc>
              <a:buNone/>
            </a:pPr>
            <a:r>
              <a:rPr lang="fr-FR" sz="1400" dirty="0" smtClean="0">
                <a:solidFill>
                  <a:schemeClr val="tx1"/>
                </a:solidFill>
              </a:rPr>
              <a:t>Le contrat de mariage peut être conclu avant ou après le mariage. (CCT art. 182). Les effets du contrat se produisent au plus tôt à partir du jour de la célébration du mariage. </a:t>
            </a:r>
          </a:p>
          <a:p>
            <a:pPr marL="457200" indent="-457200">
              <a:buAutoNum type="arabicPeriod"/>
            </a:pPr>
            <a:endParaRPr lang="fr-FR" sz="1800" b="1" dirty="0" smtClean="0">
              <a:solidFill>
                <a:srgbClr val="FF0000"/>
              </a:solidFill>
            </a:endParaRPr>
          </a:p>
          <a:p>
            <a:pPr marL="0" indent="0">
              <a:buNone/>
            </a:pPr>
            <a:endParaRPr lang="fr-FR" sz="1800" b="1" dirty="0" smtClean="0">
              <a:solidFill>
                <a:srgbClr val="FF0000"/>
              </a:solidFill>
            </a:endParaRPr>
          </a:p>
          <a:p>
            <a:pPr marL="457200" indent="-457200">
              <a:buAutoNum type="arabicPeriod"/>
            </a:pPr>
            <a:endParaRPr lang="fr-FR" dirty="0" smtClean="0"/>
          </a:p>
        </p:txBody>
      </p:sp>
    </p:spTree>
    <p:extLst>
      <p:ext uri="{BB962C8B-B14F-4D97-AF65-F5344CB8AC3E}">
        <p14:creationId xmlns:p14="http://schemas.microsoft.com/office/powerpoint/2010/main" val="160070039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7"/>
            <a:ext cx="8913813" cy="481094"/>
          </a:xfrm>
        </p:spPr>
        <p:txBody>
          <a:bodyPr>
            <a:normAutofit fontScale="90000"/>
          </a:bodyPr>
          <a:lstStyle/>
          <a:p>
            <a:pPr algn="ctr"/>
            <a:r>
              <a:rPr lang="en-US" dirty="0" smtClean="0"/>
              <a:t>RÉGIME EXTRAORDINAIRE </a:t>
            </a:r>
            <a:endParaRPr lang="en-US" dirty="0"/>
          </a:p>
        </p:txBody>
      </p:sp>
      <p:sp>
        <p:nvSpPr>
          <p:cNvPr id="3" name="Content Placeholder 2"/>
          <p:cNvSpPr>
            <a:spLocks noGrp="1"/>
          </p:cNvSpPr>
          <p:nvPr>
            <p:ph idx="1"/>
          </p:nvPr>
        </p:nvSpPr>
        <p:spPr>
          <a:xfrm>
            <a:off x="250125" y="846726"/>
            <a:ext cx="8474775" cy="5419604"/>
          </a:xfrm>
        </p:spPr>
        <p:txBody>
          <a:bodyPr>
            <a:noAutofit/>
          </a:bodyPr>
          <a:lstStyle/>
          <a:p>
            <a:r>
              <a:rPr lang="en-US" sz="1400" b="1" dirty="0" err="1" smtClean="0"/>
              <a:t>Une</a:t>
            </a:r>
            <a:r>
              <a:rPr lang="en-US" sz="1400" b="1" dirty="0" smtClean="0"/>
              <a:t> </a:t>
            </a:r>
            <a:r>
              <a:rPr lang="en-US" sz="1400" b="1" dirty="0"/>
              <a:t>régime de protection de </a:t>
            </a:r>
            <a:r>
              <a:rPr lang="en-US" sz="1400" b="1" dirty="0" err="1"/>
              <a:t>l’union</a:t>
            </a:r>
            <a:r>
              <a:rPr lang="en-US" sz="1400" b="1" dirty="0"/>
              <a:t> </a:t>
            </a:r>
            <a:r>
              <a:rPr lang="en-US" sz="1400" b="1" dirty="0" err="1"/>
              <a:t>conjugale</a:t>
            </a:r>
            <a:r>
              <a:rPr lang="en-US" sz="1400" b="1" dirty="0" smtClean="0"/>
              <a:t>.</a:t>
            </a:r>
          </a:p>
          <a:p>
            <a:pPr marL="0" indent="0">
              <a:buNone/>
            </a:pPr>
            <a:r>
              <a:rPr lang="en-US" sz="1400" b="1" dirty="0"/>
              <a:t>CCT art. 206 </a:t>
            </a:r>
            <a:endParaRPr lang="en-US" sz="1400" b="1" dirty="0" smtClean="0"/>
          </a:p>
          <a:p>
            <a:pPr marL="0" indent="0">
              <a:lnSpc>
                <a:spcPct val="70000"/>
              </a:lnSpc>
              <a:buNone/>
            </a:pPr>
            <a:r>
              <a:rPr lang="en-US" sz="1600" dirty="0" smtClean="0"/>
              <a:t>A </a:t>
            </a:r>
            <a:r>
              <a:rPr lang="en-US" sz="1600" dirty="0"/>
              <a:t>la </a:t>
            </a:r>
            <a:r>
              <a:rPr lang="en-US" sz="1600" dirty="0" err="1"/>
              <a:t>demande</a:t>
            </a:r>
            <a:r>
              <a:rPr lang="en-US" sz="1600" dirty="0"/>
              <a:t> d’un </a:t>
            </a:r>
            <a:r>
              <a:rPr lang="en-US" sz="1600" dirty="0" err="1"/>
              <a:t>époux</a:t>
            </a:r>
            <a:r>
              <a:rPr lang="en-US" sz="1600" dirty="0"/>
              <a:t> </a:t>
            </a:r>
            <a:r>
              <a:rPr lang="en-US" sz="1600" dirty="0" err="1"/>
              <a:t>fondée</a:t>
            </a:r>
            <a:r>
              <a:rPr lang="en-US" sz="1600" dirty="0"/>
              <a:t> </a:t>
            </a:r>
            <a:r>
              <a:rPr lang="en-US" sz="1600" dirty="0" err="1"/>
              <a:t>sur</a:t>
            </a:r>
            <a:r>
              <a:rPr lang="en-US" sz="1600" dirty="0"/>
              <a:t> de </a:t>
            </a:r>
            <a:r>
              <a:rPr lang="en-US" sz="1600" dirty="0" err="1"/>
              <a:t>justes</a:t>
            </a:r>
            <a:r>
              <a:rPr lang="en-US" sz="1600" dirty="0"/>
              <a:t> motifs, le </a:t>
            </a:r>
            <a:r>
              <a:rPr lang="en-US" sz="1600" dirty="0" err="1"/>
              <a:t>juge</a:t>
            </a:r>
            <a:r>
              <a:rPr lang="en-US" sz="1600" dirty="0"/>
              <a:t> </a:t>
            </a:r>
            <a:r>
              <a:rPr lang="en-US" sz="1600" dirty="0" err="1" smtClean="0"/>
              <a:t>prononce</a:t>
            </a:r>
            <a:r>
              <a:rPr lang="en-US" sz="1600" dirty="0" smtClean="0"/>
              <a:t> </a:t>
            </a:r>
            <a:r>
              <a:rPr lang="en-US" sz="1600" dirty="0"/>
              <a:t>la </a:t>
            </a:r>
            <a:r>
              <a:rPr lang="en-US" sz="1600" dirty="0" err="1"/>
              <a:t>séparation</a:t>
            </a:r>
            <a:r>
              <a:rPr lang="en-US" sz="1600" dirty="0"/>
              <a:t> de </a:t>
            </a:r>
            <a:r>
              <a:rPr lang="en-US" sz="1600" dirty="0" err="1"/>
              <a:t>biens</a:t>
            </a:r>
            <a:r>
              <a:rPr lang="en-US" sz="1600" dirty="0"/>
              <a:t>.</a:t>
            </a:r>
          </a:p>
          <a:p>
            <a:pPr marL="0" indent="0">
              <a:lnSpc>
                <a:spcPct val="70000"/>
              </a:lnSpc>
              <a:buNone/>
            </a:pPr>
            <a:r>
              <a:rPr lang="en-US" sz="1600" dirty="0"/>
              <a:t>Il y a </a:t>
            </a:r>
            <a:r>
              <a:rPr lang="en-US" sz="1600" dirty="0" err="1"/>
              <a:t>notamment</a:t>
            </a:r>
            <a:r>
              <a:rPr lang="en-US" sz="1600" dirty="0"/>
              <a:t> </a:t>
            </a:r>
            <a:r>
              <a:rPr lang="en-US" sz="1600" dirty="0" err="1"/>
              <a:t>justes</a:t>
            </a:r>
            <a:r>
              <a:rPr lang="en-US" sz="1600" dirty="0"/>
              <a:t> motifs:</a:t>
            </a:r>
          </a:p>
          <a:p>
            <a:pPr marL="0" indent="0">
              <a:lnSpc>
                <a:spcPct val="70000"/>
              </a:lnSpc>
              <a:buNone/>
            </a:pPr>
            <a:r>
              <a:rPr lang="en-US" sz="1600" dirty="0"/>
              <a:t>1. </a:t>
            </a:r>
            <a:r>
              <a:rPr lang="en-US" sz="1600" dirty="0" err="1"/>
              <a:t>lorsque</a:t>
            </a:r>
            <a:r>
              <a:rPr lang="en-US" sz="1600" dirty="0"/>
              <a:t> le conjoint </a:t>
            </a:r>
            <a:r>
              <a:rPr lang="en-US" sz="1600" dirty="0" err="1"/>
              <a:t>est</a:t>
            </a:r>
            <a:r>
              <a:rPr lang="en-US" sz="1600" dirty="0"/>
              <a:t> insolvable </a:t>
            </a:r>
            <a:r>
              <a:rPr lang="en-US" sz="1600" dirty="0" err="1"/>
              <a:t>ou</a:t>
            </a:r>
            <a:r>
              <a:rPr lang="en-US" sz="1600" dirty="0"/>
              <a:t> </a:t>
            </a:r>
            <a:r>
              <a:rPr lang="en-US" sz="1600" dirty="0" err="1"/>
              <a:t>que</a:t>
            </a:r>
            <a:r>
              <a:rPr lang="en-US" sz="1600" dirty="0"/>
              <a:t> </a:t>
            </a:r>
            <a:r>
              <a:rPr lang="en-US" sz="1600" dirty="0" err="1"/>
              <a:t>sa</a:t>
            </a:r>
            <a:r>
              <a:rPr lang="en-US" sz="1600" dirty="0"/>
              <a:t> part aux </a:t>
            </a:r>
            <a:r>
              <a:rPr lang="en-US" sz="1600" dirty="0" err="1"/>
              <a:t>biens</a:t>
            </a:r>
            <a:r>
              <a:rPr lang="en-US" sz="1600" dirty="0"/>
              <a:t> </a:t>
            </a:r>
            <a:r>
              <a:rPr lang="en-US" sz="1600" dirty="0" err="1" smtClean="0"/>
              <a:t>communs</a:t>
            </a:r>
            <a:r>
              <a:rPr lang="en-US" sz="1600" dirty="0" smtClean="0"/>
              <a:t> </a:t>
            </a:r>
            <a:r>
              <a:rPr lang="en-US" sz="1600" dirty="0"/>
              <a:t>a </a:t>
            </a:r>
            <a:r>
              <a:rPr lang="en-US" sz="1600" dirty="0" err="1"/>
              <a:t>été</a:t>
            </a:r>
            <a:r>
              <a:rPr lang="en-US" sz="1600" dirty="0"/>
              <a:t> </a:t>
            </a:r>
            <a:r>
              <a:rPr lang="en-US" sz="1600" dirty="0" err="1"/>
              <a:t>saisie</a:t>
            </a:r>
            <a:r>
              <a:rPr lang="en-US" sz="1600" dirty="0"/>
              <a:t>;</a:t>
            </a:r>
          </a:p>
          <a:p>
            <a:pPr marL="0" indent="0">
              <a:lnSpc>
                <a:spcPct val="70000"/>
              </a:lnSpc>
              <a:buNone/>
            </a:pPr>
            <a:r>
              <a:rPr lang="en-US" sz="1600" dirty="0"/>
              <a:t>2. </a:t>
            </a:r>
            <a:r>
              <a:rPr lang="en-US" sz="1600" dirty="0" err="1"/>
              <a:t>lorsque</a:t>
            </a:r>
            <a:r>
              <a:rPr lang="en-US" sz="1600" dirty="0"/>
              <a:t> le conjoint met en </a:t>
            </a:r>
            <a:r>
              <a:rPr lang="en-US" sz="1600" dirty="0" err="1"/>
              <a:t>péril</a:t>
            </a:r>
            <a:r>
              <a:rPr lang="en-US" sz="1600" dirty="0"/>
              <a:t> les </a:t>
            </a:r>
            <a:r>
              <a:rPr lang="en-US" sz="1600" dirty="0" err="1"/>
              <a:t>intérêts</a:t>
            </a:r>
            <a:r>
              <a:rPr lang="en-US" sz="1600" dirty="0"/>
              <a:t> du </a:t>
            </a:r>
            <a:r>
              <a:rPr lang="en-US" sz="1600" dirty="0" err="1"/>
              <a:t>requérant</a:t>
            </a:r>
            <a:r>
              <a:rPr lang="en-US" sz="1600" dirty="0"/>
              <a:t> </a:t>
            </a:r>
            <a:r>
              <a:rPr lang="en-US" sz="1600" dirty="0" err="1"/>
              <a:t>ou</a:t>
            </a:r>
            <a:r>
              <a:rPr lang="en-US" sz="1600" dirty="0"/>
              <a:t> </a:t>
            </a:r>
            <a:r>
              <a:rPr lang="en-US" sz="1600" dirty="0" err="1"/>
              <a:t>ceux</a:t>
            </a:r>
            <a:r>
              <a:rPr lang="en-US" sz="1600" dirty="0"/>
              <a:t> de la </a:t>
            </a:r>
            <a:r>
              <a:rPr lang="en-US" sz="1600" dirty="0" err="1"/>
              <a:t>communauté</a:t>
            </a:r>
            <a:r>
              <a:rPr lang="en-US" sz="1600" dirty="0"/>
              <a:t>;</a:t>
            </a:r>
          </a:p>
          <a:p>
            <a:pPr marL="0" indent="0">
              <a:lnSpc>
                <a:spcPct val="70000"/>
              </a:lnSpc>
              <a:buNone/>
            </a:pPr>
            <a:r>
              <a:rPr lang="en-US" sz="1600" dirty="0"/>
              <a:t>3. </a:t>
            </a:r>
            <a:r>
              <a:rPr lang="en-US" sz="1600" dirty="0" err="1"/>
              <a:t>lorsque</a:t>
            </a:r>
            <a:r>
              <a:rPr lang="en-US" sz="1600" dirty="0"/>
              <a:t> le conjoint refuse </a:t>
            </a:r>
            <a:r>
              <a:rPr lang="en-US" sz="1600" dirty="0" err="1"/>
              <a:t>indûment</a:t>
            </a:r>
            <a:r>
              <a:rPr lang="en-US" sz="1600" dirty="0"/>
              <a:t> de </a:t>
            </a:r>
            <a:r>
              <a:rPr lang="en-US" sz="1600" dirty="0" err="1"/>
              <a:t>donner</a:t>
            </a:r>
            <a:r>
              <a:rPr lang="en-US" sz="1600" dirty="0"/>
              <a:t> le </a:t>
            </a:r>
            <a:r>
              <a:rPr lang="en-US" sz="1600" dirty="0" err="1"/>
              <a:t>consentement</a:t>
            </a:r>
            <a:r>
              <a:rPr lang="en-US" sz="1600" dirty="0"/>
              <a:t> </a:t>
            </a:r>
            <a:r>
              <a:rPr lang="en-US" sz="1600" dirty="0" err="1"/>
              <a:t>requis</a:t>
            </a:r>
            <a:r>
              <a:rPr lang="en-US" sz="1600" dirty="0"/>
              <a:t> </a:t>
            </a:r>
            <a:r>
              <a:rPr lang="en-US" sz="1600" dirty="0" err="1"/>
              <a:t>à</a:t>
            </a:r>
            <a:r>
              <a:rPr lang="en-US" sz="1600" dirty="0"/>
              <a:t> un </a:t>
            </a:r>
            <a:r>
              <a:rPr lang="en-US" sz="1600" dirty="0" err="1"/>
              <a:t>acte</a:t>
            </a:r>
            <a:r>
              <a:rPr lang="en-US" sz="1600" dirty="0"/>
              <a:t> de disposition </a:t>
            </a:r>
            <a:r>
              <a:rPr lang="en-US" sz="1600" dirty="0" err="1"/>
              <a:t>sur</a:t>
            </a:r>
            <a:r>
              <a:rPr lang="en-US" sz="1600" dirty="0"/>
              <a:t> des </a:t>
            </a:r>
            <a:r>
              <a:rPr lang="en-US" sz="1600" dirty="0" err="1"/>
              <a:t>biens</a:t>
            </a:r>
            <a:r>
              <a:rPr lang="en-US" sz="1600" dirty="0"/>
              <a:t> </a:t>
            </a:r>
            <a:r>
              <a:rPr lang="en-US" sz="1600" dirty="0" err="1"/>
              <a:t>communs</a:t>
            </a:r>
            <a:r>
              <a:rPr lang="en-US" sz="1600" dirty="0"/>
              <a:t>;</a:t>
            </a:r>
          </a:p>
          <a:p>
            <a:pPr marL="0" indent="0">
              <a:lnSpc>
                <a:spcPct val="70000"/>
              </a:lnSpc>
              <a:buNone/>
            </a:pPr>
            <a:r>
              <a:rPr lang="en-US" sz="1600" dirty="0"/>
              <a:t>4. </a:t>
            </a:r>
            <a:r>
              <a:rPr lang="en-US" sz="1600" dirty="0" err="1"/>
              <a:t>lorsque</a:t>
            </a:r>
            <a:r>
              <a:rPr lang="en-US" sz="1600" dirty="0"/>
              <a:t> le conjoint refuse de </a:t>
            </a:r>
            <a:r>
              <a:rPr lang="en-US" sz="1600" dirty="0" err="1"/>
              <a:t>renseigner</a:t>
            </a:r>
            <a:r>
              <a:rPr lang="en-US" sz="1600" dirty="0"/>
              <a:t> le </a:t>
            </a:r>
            <a:r>
              <a:rPr lang="en-US" sz="1600" dirty="0" err="1"/>
              <a:t>requérant</a:t>
            </a:r>
            <a:r>
              <a:rPr lang="en-US" sz="1600" dirty="0"/>
              <a:t> </a:t>
            </a:r>
            <a:r>
              <a:rPr lang="en-US" sz="1600" dirty="0" err="1"/>
              <a:t>sur</a:t>
            </a:r>
            <a:r>
              <a:rPr lang="en-US" sz="1600" dirty="0"/>
              <a:t> </a:t>
            </a:r>
            <a:r>
              <a:rPr lang="en-US" sz="1600" dirty="0" err="1"/>
              <a:t>ses</a:t>
            </a:r>
            <a:r>
              <a:rPr lang="en-US" sz="1600" dirty="0"/>
              <a:t> </a:t>
            </a:r>
            <a:r>
              <a:rPr lang="en-US" sz="1600" dirty="0" err="1"/>
              <a:t>biens</a:t>
            </a:r>
            <a:r>
              <a:rPr lang="en-US" sz="1600" dirty="0"/>
              <a:t>, </a:t>
            </a:r>
            <a:r>
              <a:rPr lang="en-US" sz="1600" dirty="0" err="1"/>
              <a:t>ses</a:t>
            </a:r>
            <a:r>
              <a:rPr lang="en-US" sz="1600" dirty="0"/>
              <a:t> </a:t>
            </a:r>
            <a:r>
              <a:rPr lang="en-US" sz="1600" dirty="0" err="1"/>
              <a:t>revenus</a:t>
            </a:r>
            <a:r>
              <a:rPr lang="en-US" sz="1600" dirty="0"/>
              <a:t> </a:t>
            </a:r>
            <a:r>
              <a:rPr lang="en-US" sz="1600" dirty="0" err="1"/>
              <a:t>ou</a:t>
            </a:r>
            <a:r>
              <a:rPr lang="en-US" sz="1600" dirty="0"/>
              <a:t> </a:t>
            </a:r>
            <a:r>
              <a:rPr lang="en-US" sz="1600" dirty="0" err="1"/>
              <a:t>ses</a:t>
            </a:r>
            <a:r>
              <a:rPr lang="en-US" sz="1600" dirty="0"/>
              <a:t> </a:t>
            </a:r>
            <a:r>
              <a:rPr lang="en-US" sz="1600" dirty="0" err="1"/>
              <a:t>dettes</a:t>
            </a:r>
            <a:r>
              <a:rPr lang="en-US" sz="1600" dirty="0"/>
              <a:t> </a:t>
            </a:r>
            <a:r>
              <a:rPr lang="en-US" sz="1600" dirty="0" err="1"/>
              <a:t>ou</a:t>
            </a:r>
            <a:r>
              <a:rPr lang="en-US" sz="1600" dirty="0"/>
              <a:t> </a:t>
            </a:r>
            <a:r>
              <a:rPr lang="en-US" sz="1600" dirty="0" err="1"/>
              <a:t>sur</a:t>
            </a:r>
            <a:r>
              <a:rPr lang="en-US" sz="1600" dirty="0"/>
              <a:t> </a:t>
            </a:r>
            <a:r>
              <a:rPr lang="en-US" sz="1600" dirty="0" err="1"/>
              <a:t>l’état</a:t>
            </a:r>
            <a:r>
              <a:rPr lang="en-US" sz="1600" dirty="0"/>
              <a:t> des </a:t>
            </a:r>
            <a:r>
              <a:rPr lang="en-US" sz="1600" dirty="0" err="1"/>
              <a:t>biens</a:t>
            </a:r>
            <a:r>
              <a:rPr lang="en-US" sz="1600" dirty="0"/>
              <a:t> </a:t>
            </a:r>
            <a:r>
              <a:rPr lang="en-US" sz="1600" dirty="0" err="1"/>
              <a:t>communs</a:t>
            </a:r>
            <a:r>
              <a:rPr lang="en-US" sz="1600" dirty="0"/>
              <a:t>;</a:t>
            </a:r>
          </a:p>
          <a:p>
            <a:pPr marL="0" indent="0">
              <a:lnSpc>
                <a:spcPct val="70000"/>
              </a:lnSpc>
              <a:buNone/>
            </a:pPr>
            <a:r>
              <a:rPr lang="en-US" sz="1600" dirty="0"/>
              <a:t>5. </a:t>
            </a:r>
            <a:r>
              <a:rPr lang="en-US" sz="1600" dirty="0" err="1"/>
              <a:t>lorsque</a:t>
            </a:r>
            <a:r>
              <a:rPr lang="en-US" sz="1600" dirty="0"/>
              <a:t> le conjoint </a:t>
            </a:r>
            <a:r>
              <a:rPr lang="en-US" sz="1600" dirty="0" err="1"/>
              <a:t>est</a:t>
            </a:r>
            <a:r>
              <a:rPr lang="en-US" sz="1600" dirty="0"/>
              <a:t> incapable de </a:t>
            </a:r>
            <a:r>
              <a:rPr lang="en-US" sz="1600" dirty="0" err="1"/>
              <a:t>discernement</a:t>
            </a:r>
            <a:r>
              <a:rPr lang="en-US" sz="1600" dirty="0"/>
              <a:t> de </a:t>
            </a:r>
            <a:r>
              <a:rPr lang="en-US" sz="1600" dirty="0" err="1"/>
              <a:t>manière</a:t>
            </a:r>
            <a:r>
              <a:rPr lang="en-US" sz="1600" dirty="0"/>
              <a:t> durable.</a:t>
            </a:r>
          </a:p>
          <a:p>
            <a:pPr marL="0" indent="0">
              <a:lnSpc>
                <a:spcPct val="70000"/>
              </a:lnSpc>
              <a:buNone/>
            </a:pPr>
            <a:r>
              <a:rPr lang="en-US" sz="1600" dirty="0" err="1"/>
              <a:t>Lorsqu’un</a:t>
            </a:r>
            <a:r>
              <a:rPr lang="en-US" sz="1600" dirty="0"/>
              <a:t> </a:t>
            </a:r>
            <a:r>
              <a:rPr lang="en-US" sz="1600" dirty="0" err="1"/>
              <a:t>époux</a:t>
            </a:r>
            <a:r>
              <a:rPr lang="en-US" sz="1600" dirty="0"/>
              <a:t> </a:t>
            </a:r>
            <a:r>
              <a:rPr lang="en-US" sz="1600" dirty="0" err="1"/>
              <a:t>est</a:t>
            </a:r>
            <a:r>
              <a:rPr lang="en-US" sz="1600" dirty="0"/>
              <a:t> incapable de </a:t>
            </a:r>
            <a:r>
              <a:rPr lang="en-US" sz="1600" dirty="0" err="1"/>
              <a:t>discernement</a:t>
            </a:r>
            <a:r>
              <a:rPr lang="en-US" sz="1600" dirty="0"/>
              <a:t> de </a:t>
            </a:r>
            <a:r>
              <a:rPr lang="en-US" sz="1600" dirty="0" err="1"/>
              <a:t>manière</a:t>
            </a:r>
            <a:r>
              <a:rPr lang="en-US" sz="1600" dirty="0"/>
              <a:t> durable, son </a:t>
            </a:r>
            <a:r>
              <a:rPr lang="en-US" sz="1600" dirty="0" err="1"/>
              <a:t>représentant</a:t>
            </a:r>
            <a:r>
              <a:rPr lang="en-US" sz="1600" dirty="0"/>
              <a:t> </a:t>
            </a:r>
            <a:r>
              <a:rPr lang="en-US" sz="1600" dirty="0" err="1"/>
              <a:t>légal</a:t>
            </a:r>
            <a:r>
              <a:rPr lang="en-US" sz="1600" dirty="0"/>
              <a:t> </a:t>
            </a:r>
            <a:r>
              <a:rPr lang="en-US" sz="1600" dirty="0" err="1"/>
              <a:t>peut</a:t>
            </a:r>
            <a:r>
              <a:rPr lang="en-US" sz="1600" dirty="0"/>
              <a:t> demander </a:t>
            </a:r>
            <a:r>
              <a:rPr lang="en-US" sz="1600" dirty="0" err="1"/>
              <a:t>que</a:t>
            </a:r>
            <a:r>
              <a:rPr lang="en-US" sz="1600" dirty="0"/>
              <a:t> la </a:t>
            </a:r>
            <a:r>
              <a:rPr lang="en-US" sz="1600" dirty="0" err="1"/>
              <a:t>séparation</a:t>
            </a:r>
            <a:r>
              <a:rPr lang="en-US" sz="1600" dirty="0"/>
              <a:t> de </a:t>
            </a:r>
            <a:r>
              <a:rPr lang="en-US" sz="1600" dirty="0" err="1"/>
              <a:t>biens</a:t>
            </a:r>
            <a:r>
              <a:rPr lang="en-US" sz="1600" dirty="0"/>
              <a:t> </a:t>
            </a:r>
            <a:r>
              <a:rPr lang="en-US" sz="1600" dirty="0" err="1"/>
              <a:t>soit</a:t>
            </a:r>
            <a:r>
              <a:rPr lang="en-US" sz="1600" dirty="0"/>
              <a:t> </a:t>
            </a:r>
            <a:r>
              <a:rPr lang="en-US" sz="1600" dirty="0" err="1"/>
              <a:t>prononcée</a:t>
            </a:r>
            <a:r>
              <a:rPr lang="en-US" sz="1600" dirty="0"/>
              <a:t> pour </a:t>
            </a:r>
            <a:r>
              <a:rPr lang="en-US" sz="1600" dirty="0" err="1"/>
              <a:t>ce</a:t>
            </a:r>
            <a:r>
              <a:rPr lang="en-US" sz="1600" dirty="0"/>
              <a:t> motif </a:t>
            </a:r>
            <a:r>
              <a:rPr lang="en-US" sz="1600" dirty="0" err="1"/>
              <a:t>également</a:t>
            </a:r>
            <a:r>
              <a:rPr lang="en-US" sz="1600" dirty="0"/>
              <a:t>.</a:t>
            </a:r>
          </a:p>
          <a:p>
            <a:pPr marL="0" indent="0">
              <a:buNone/>
            </a:pPr>
            <a:endParaRPr lang="en-US" sz="1400" dirty="0" smtClean="0"/>
          </a:p>
        </p:txBody>
      </p:sp>
    </p:spTree>
    <p:extLst>
      <p:ext uri="{BB962C8B-B14F-4D97-AF65-F5344CB8AC3E}">
        <p14:creationId xmlns:p14="http://schemas.microsoft.com/office/powerpoint/2010/main" val="33271178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a:t>La participation aux acquêts</a:t>
            </a:r>
            <a:endParaRPr lang="en-US" dirty="0"/>
          </a:p>
        </p:txBody>
      </p:sp>
      <p:sp>
        <p:nvSpPr>
          <p:cNvPr id="3" name="Content Placeholder 2"/>
          <p:cNvSpPr>
            <a:spLocks noGrp="1"/>
          </p:cNvSpPr>
          <p:nvPr>
            <p:ph idx="1"/>
          </p:nvPr>
        </p:nvSpPr>
        <p:spPr/>
        <p:txBody>
          <a:bodyPr>
            <a:normAutofit/>
          </a:bodyPr>
          <a:lstStyle/>
          <a:p>
            <a:r>
              <a:rPr lang="fr-FR" dirty="0" smtClean="0"/>
              <a:t>CCT art. 218: “</a:t>
            </a:r>
            <a:r>
              <a:rPr lang="fr-FR" i="1" dirty="0" smtClean="0"/>
              <a:t>Le </a:t>
            </a:r>
            <a:r>
              <a:rPr lang="fr-FR" i="1" dirty="0" err="1" smtClean="0"/>
              <a:t>régime</a:t>
            </a:r>
            <a:r>
              <a:rPr lang="fr-FR" i="1" dirty="0" smtClean="0"/>
              <a:t> de la participation aux </a:t>
            </a:r>
            <a:r>
              <a:rPr lang="fr-FR" i="1" dirty="0" err="1" smtClean="0"/>
              <a:t>acquêts</a:t>
            </a:r>
            <a:r>
              <a:rPr lang="fr-FR" i="1" dirty="0" smtClean="0"/>
              <a:t> comprend </a:t>
            </a:r>
            <a:r>
              <a:rPr lang="fr-FR" b="1" i="1" u="sng" dirty="0" smtClean="0"/>
              <a:t>les </a:t>
            </a:r>
            <a:r>
              <a:rPr lang="fr-FR" b="1" i="1" u="sng" dirty="0" err="1" smtClean="0"/>
              <a:t>acquêts</a:t>
            </a:r>
            <a:r>
              <a:rPr lang="fr-FR" b="1" i="1" u="sng" dirty="0" smtClean="0"/>
              <a:t> et les biens propres </a:t>
            </a:r>
            <a:r>
              <a:rPr lang="fr-FR" i="1" dirty="0" smtClean="0"/>
              <a:t>de chaque </a:t>
            </a:r>
            <a:r>
              <a:rPr lang="fr-FR" i="1" dirty="0" err="1" smtClean="0"/>
              <a:t>époux</a:t>
            </a:r>
            <a:r>
              <a:rPr lang="fr-FR" dirty="0" smtClean="0"/>
              <a:t>”. </a:t>
            </a:r>
          </a:p>
          <a:p>
            <a:r>
              <a:rPr lang="fr-FR" dirty="0" smtClean="0"/>
              <a:t>Patrimoine de chaque époux comprend alors:</a:t>
            </a:r>
          </a:p>
          <a:p>
            <a:pPr>
              <a:buFontTx/>
              <a:buChar char="-"/>
            </a:pPr>
            <a:r>
              <a:rPr lang="fr-FR" dirty="0" smtClean="0"/>
              <a:t>Les </a:t>
            </a:r>
            <a:r>
              <a:rPr lang="fr-FR" dirty="0" err="1" smtClean="0"/>
              <a:t>acquêts</a:t>
            </a:r>
            <a:r>
              <a:rPr lang="fr-FR" dirty="0" smtClean="0"/>
              <a:t> et les biens propres du mari</a:t>
            </a:r>
          </a:p>
          <a:p>
            <a:pPr>
              <a:buFontTx/>
              <a:buChar char="-"/>
            </a:pPr>
            <a:r>
              <a:rPr lang="fr-FR" dirty="0" smtClean="0"/>
              <a:t>Les </a:t>
            </a:r>
            <a:r>
              <a:rPr lang="fr-FR" dirty="0" err="1" smtClean="0"/>
              <a:t>acquêts</a:t>
            </a:r>
            <a:r>
              <a:rPr lang="fr-FR" dirty="0" smtClean="0"/>
              <a:t> et les biens propres de la femme</a:t>
            </a:r>
          </a:p>
          <a:p>
            <a:pPr>
              <a:buFontTx/>
              <a:buChar char="-"/>
            </a:pPr>
            <a:r>
              <a:rPr lang="fr-FR" dirty="0" smtClean="0"/>
              <a:t>Les biens en copropriété</a:t>
            </a:r>
          </a:p>
          <a:p>
            <a:pPr>
              <a:buFontTx/>
              <a:buChar char="-"/>
            </a:pPr>
            <a:endParaRPr lang="fr-FR" dirty="0" smtClean="0"/>
          </a:p>
          <a:p>
            <a:pPr>
              <a:buFontTx/>
              <a:buChar char="-"/>
            </a:pPr>
            <a:endParaRPr lang="fr-FR" dirty="0"/>
          </a:p>
        </p:txBody>
      </p:sp>
    </p:spTree>
    <p:extLst>
      <p:ext uri="{BB962C8B-B14F-4D97-AF65-F5344CB8AC3E}">
        <p14:creationId xmlns:p14="http://schemas.microsoft.com/office/powerpoint/2010/main" val="323098318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12800"/>
            <a:ext cx="8913813" cy="1225456"/>
          </a:xfrm>
        </p:spPr>
        <p:txBody>
          <a:bodyPr>
            <a:noAutofit/>
          </a:bodyPr>
          <a:lstStyle/>
          <a:p>
            <a:pPr algn="ctr"/>
            <a:r>
              <a:rPr lang="fr-FR" sz="2000" b="1" dirty="0" smtClean="0"/>
              <a:t>LES BIENS PROPRES </a:t>
            </a:r>
            <a:r>
              <a:rPr lang="fr-FR" sz="2000" dirty="0" smtClean="0"/>
              <a:t/>
            </a:r>
            <a:br>
              <a:rPr lang="fr-FR" sz="2000" dirty="0" smtClean="0"/>
            </a:br>
            <a:r>
              <a:rPr lang="fr-FR" sz="2000" dirty="0" smtClean="0"/>
              <a:t>Tout ce qui n’est pas compris dans l’un des cas de biens propres est un acquêt.</a:t>
            </a:r>
            <a:br>
              <a:rPr lang="fr-FR" sz="2000" dirty="0" smtClean="0"/>
            </a:br>
            <a:endParaRPr lang="fr-FR" sz="2000" dirty="0"/>
          </a:p>
        </p:txBody>
      </p:sp>
      <p:sp>
        <p:nvSpPr>
          <p:cNvPr id="3" name="Content Placeholder 2"/>
          <p:cNvSpPr>
            <a:spLocks noGrp="1"/>
          </p:cNvSpPr>
          <p:nvPr>
            <p:ph idx="1"/>
          </p:nvPr>
        </p:nvSpPr>
        <p:spPr/>
        <p:txBody>
          <a:bodyPr>
            <a:normAutofit fontScale="92500" lnSpcReduction="10000"/>
          </a:bodyPr>
          <a:lstStyle/>
          <a:p>
            <a:r>
              <a:rPr lang="en-US" dirty="0" smtClean="0"/>
              <a:t>CCT art. 220</a:t>
            </a:r>
          </a:p>
          <a:p>
            <a:pPr marL="0" indent="0">
              <a:buNone/>
            </a:pPr>
            <a:r>
              <a:rPr lang="en-US" dirty="0" err="1"/>
              <a:t>Sont</a:t>
            </a:r>
            <a:r>
              <a:rPr lang="en-US" dirty="0"/>
              <a:t> </a:t>
            </a:r>
            <a:r>
              <a:rPr lang="en-US" dirty="0" err="1"/>
              <a:t>biens</a:t>
            </a:r>
            <a:r>
              <a:rPr lang="en-US" dirty="0"/>
              <a:t> </a:t>
            </a:r>
            <a:r>
              <a:rPr lang="en-US" dirty="0" err="1"/>
              <a:t>propres</a:t>
            </a:r>
            <a:r>
              <a:rPr lang="en-US" dirty="0"/>
              <a:t> de par la </a:t>
            </a:r>
            <a:r>
              <a:rPr lang="en-US" dirty="0" err="1"/>
              <a:t>loi</a:t>
            </a:r>
            <a:r>
              <a:rPr lang="en-US" dirty="0"/>
              <a:t>: </a:t>
            </a:r>
          </a:p>
          <a:p>
            <a:pPr marL="0" indent="0">
              <a:buNone/>
            </a:pPr>
            <a:r>
              <a:rPr lang="en-US" dirty="0"/>
              <a:t>1. les </a:t>
            </a:r>
            <a:r>
              <a:rPr lang="en-US" dirty="0" err="1"/>
              <a:t>effets</a:t>
            </a:r>
            <a:r>
              <a:rPr lang="en-US" dirty="0"/>
              <a:t> d’un </a:t>
            </a:r>
            <a:r>
              <a:rPr lang="en-US" dirty="0" err="1"/>
              <a:t>époux</a:t>
            </a:r>
            <a:r>
              <a:rPr lang="en-US" dirty="0"/>
              <a:t> </a:t>
            </a:r>
            <a:r>
              <a:rPr lang="en-US" dirty="0" err="1"/>
              <a:t>exclusivement</a:t>
            </a:r>
            <a:r>
              <a:rPr lang="en-US" dirty="0"/>
              <a:t> </a:t>
            </a:r>
            <a:r>
              <a:rPr lang="en-US" dirty="0" err="1"/>
              <a:t>affectés</a:t>
            </a:r>
            <a:r>
              <a:rPr lang="en-US" dirty="0"/>
              <a:t> à son usage </a:t>
            </a:r>
            <a:r>
              <a:rPr lang="en-US" dirty="0" smtClean="0"/>
              <a:t>personnel</a:t>
            </a:r>
            <a:r>
              <a:rPr lang="en-US" dirty="0"/>
              <a:t>; </a:t>
            </a:r>
          </a:p>
          <a:p>
            <a:pPr marL="0" indent="0">
              <a:buNone/>
            </a:pPr>
            <a:r>
              <a:rPr lang="en-US" dirty="0"/>
              <a:t>2. les </a:t>
            </a:r>
            <a:r>
              <a:rPr lang="en-US" dirty="0" err="1"/>
              <a:t>biens</a:t>
            </a:r>
            <a:r>
              <a:rPr lang="en-US" dirty="0"/>
              <a:t> qui </a:t>
            </a:r>
            <a:r>
              <a:rPr lang="en-US" dirty="0" err="1"/>
              <a:t>lui</a:t>
            </a:r>
            <a:r>
              <a:rPr lang="en-US" dirty="0"/>
              <a:t> </a:t>
            </a:r>
            <a:r>
              <a:rPr lang="en-US" dirty="0" err="1"/>
              <a:t>appartiennent</a:t>
            </a:r>
            <a:r>
              <a:rPr lang="en-US" dirty="0"/>
              <a:t> au </a:t>
            </a:r>
            <a:r>
              <a:rPr lang="en-US" dirty="0" err="1"/>
              <a:t>début</a:t>
            </a:r>
            <a:r>
              <a:rPr lang="en-US" dirty="0"/>
              <a:t> du </a:t>
            </a:r>
            <a:r>
              <a:rPr lang="en-US" dirty="0" err="1"/>
              <a:t>régime</a:t>
            </a:r>
            <a:r>
              <a:rPr lang="en-US" dirty="0"/>
              <a:t> </a:t>
            </a:r>
            <a:r>
              <a:rPr lang="en-US" dirty="0" err="1"/>
              <a:t>ou</a:t>
            </a:r>
            <a:r>
              <a:rPr lang="en-US" dirty="0"/>
              <a:t> qui </a:t>
            </a:r>
            <a:r>
              <a:rPr lang="en-US" dirty="0" err="1"/>
              <a:t>lui</a:t>
            </a:r>
            <a:r>
              <a:rPr lang="en-US" dirty="0"/>
              <a:t> </a:t>
            </a:r>
            <a:r>
              <a:rPr lang="en-US" dirty="0" err="1"/>
              <a:t>échoient</a:t>
            </a:r>
            <a:r>
              <a:rPr lang="en-US" dirty="0"/>
              <a:t> </a:t>
            </a:r>
            <a:r>
              <a:rPr lang="en-US" dirty="0" err="1"/>
              <a:t>ensuite</a:t>
            </a:r>
            <a:r>
              <a:rPr lang="en-US" dirty="0"/>
              <a:t> par succession </a:t>
            </a:r>
            <a:r>
              <a:rPr lang="en-US" dirty="0" err="1"/>
              <a:t>ou</a:t>
            </a:r>
            <a:r>
              <a:rPr lang="en-US" dirty="0"/>
              <a:t> à </a:t>
            </a:r>
            <a:r>
              <a:rPr lang="en-US" dirty="0" err="1"/>
              <a:t>quelque</a:t>
            </a:r>
            <a:r>
              <a:rPr lang="en-US" dirty="0"/>
              <a:t> </a:t>
            </a:r>
            <a:r>
              <a:rPr lang="en-US" dirty="0" err="1"/>
              <a:t>autre</a:t>
            </a:r>
            <a:r>
              <a:rPr lang="en-US" dirty="0"/>
              <a:t> </a:t>
            </a:r>
            <a:r>
              <a:rPr lang="en-US" dirty="0" err="1"/>
              <a:t>titre</a:t>
            </a:r>
            <a:r>
              <a:rPr lang="en-US" dirty="0"/>
              <a:t> </a:t>
            </a:r>
            <a:r>
              <a:rPr lang="en-US" dirty="0" err="1"/>
              <a:t>gratuit</a:t>
            </a:r>
            <a:r>
              <a:rPr lang="en-US" dirty="0"/>
              <a:t>; </a:t>
            </a:r>
          </a:p>
          <a:p>
            <a:pPr marL="0" indent="0">
              <a:buNone/>
            </a:pPr>
            <a:r>
              <a:rPr lang="en-US" dirty="0"/>
              <a:t>3. les </a:t>
            </a:r>
            <a:r>
              <a:rPr lang="en-US" dirty="0" err="1"/>
              <a:t>créances</a:t>
            </a:r>
            <a:r>
              <a:rPr lang="en-US" dirty="0"/>
              <a:t> en </a:t>
            </a:r>
            <a:r>
              <a:rPr lang="en-US" dirty="0" err="1"/>
              <a:t>réparation</a:t>
            </a:r>
            <a:r>
              <a:rPr lang="en-US" dirty="0"/>
              <a:t> d’un tort moral;</a:t>
            </a:r>
            <a:br>
              <a:rPr lang="en-US" dirty="0"/>
            </a:br>
            <a:r>
              <a:rPr lang="en-US" dirty="0"/>
              <a:t>4. les </a:t>
            </a:r>
            <a:r>
              <a:rPr lang="en-US" dirty="0" err="1"/>
              <a:t>biens</a:t>
            </a:r>
            <a:r>
              <a:rPr lang="en-US" dirty="0"/>
              <a:t> </a:t>
            </a:r>
            <a:r>
              <a:rPr lang="en-US" dirty="0" err="1"/>
              <a:t>acquis</a:t>
            </a:r>
            <a:r>
              <a:rPr lang="en-US" dirty="0"/>
              <a:t> en </a:t>
            </a:r>
            <a:r>
              <a:rPr lang="en-US" dirty="0" err="1"/>
              <a:t>remploi</a:t>
            </a:r>
            <a:r>
              <a:rPr lang="en-US" dirty="0"/>
              <a:t> des </a:t>
            </a:r>
            <a:r>
              <a:rPr lang="en-US" dirty="0" err="1"/>
              <a:t>biens</a:t>
            </a:r>
            <a:r>
              <a:rPr lang="en-US" dirty="0"/>
              <a:t> </a:t>
            </a:r>
            <a:r>
              <a:rPr lang="en-US" dirty="0" err="1"/>
              <a:t>propres</a:t>
            </a:r>
            <a:r>
              <a:rPr lang="en-US" dirty="0"/>
              <a:t>. </a:t>
            </a:r>
          </a:p>
          <a:p>
            <a:pPr marL="0" indent="0">
              <a:buNone/>
            </a:pPr>
            <a:endParaRPr lang="en-US" dirty="0"/>
          </a:p>
        </p:txBody>
      </p:sp>
    </p:spTree>
    <p:extLst>
      <p:ext uri="{BB962C8B-B14F-4D97-AF65-F5344CB8AC3E}">
        <p14:creationId xmlns:p14="http://schemas.microsoft.com/office/powerpoint/2010/main" val="302340242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smtClean="0"/>
              <a:t>Les </a:t>
            </a:r>
            <a:r>
              <a:rPr lang="fr-FR" dirty="0" err="1" smtClean="0"/>
              <a:t>acquets</a:t>
            </a:r>
            <a:endParaRPr lang="fr-FR" dirty="0"/>
          </a:p>
        </p:txBody>
      </p:sp>
      <p:sp>
        <p:nvSpPr>
          <p:cNvPr id="3" name="Content Placeholder 2"/>
          <p:cNvSpPr>
            <a:spLocks noGrp="1"/>
          </p:cNvSpPr>
          <p:nvPr>
            <p:ph idx="1"/>
          </p:nvPr>
        </p:nvSpPr>
        <p:spPr/>
        <p:txBody>
          <a:bodyPr>
            <a:normAutofit fontScale="70000" lnSpcReduction="20000"/>
          </a:bodyPr>
          <a:lstStyle/>
          <a:p>
            <a:pPr marL="0" indent="0">
              <a:buNone/>
            </a:pPr>
            <a:r>
              <a:rPr lang="fr-FR" dirty="0" smtClean="0"/>
              <a:t>CCT art. 219</a:t>
            </a:r>
          </a:p>
          <a:p>
            <a:pPr marL="0" indent="0" fontAlgn="auto">
              <a:buNone/>
            </a:pPr>
            <a:r>
              <a:rPr lang="fr-FR" dirty="0"/>
              <a:t>Sont </a:t>
            </a:r>
            <a:r>
              <a:rPr lang="fr-FR" dirty="0" err="1"/>
              <a:t>acquêts</a:t>
            </a:r>
            <a:r>
              <a:rPr lang="fr-FR" dirty="0"/>
              <a:t> les biens acquis par un </a:t>
            </a:r>
            <a:r>
              <a:rPr lang="fr-FR" dirty="0" err="1"/>
              <a:t>époux</a:t>
            </a:r>
            <a:r>
              <a:rPr lang="fr-FR" dirty="0"/>
              <a:t> à titre </a:t>
            </a:r>
            <a:r>
              <a:rPr lang="fr-FR" dirty="0" err="1"/>
              <a:t>onéreux</a:t>
            </a:r>
            <a:r>
              <a:rPr lang="fr-FR" dirty="0"/>
              <a:t> pendant le </a:t>
            </a:r>
            <a:r>
              <a:rPr lang="fr-FR" dirty="0" err="1"/>
              <a:t>régime</a:t>
            </a:r>
            <a:r>
              <a:rPr lang="fr-FR" dirty="0"/>
              <a:t>. </a:t>
            </a:r>
          </a:p>
          <a:p>
            <a:pPr marL="0" indent="0">
              <a:buNone/>
            </a:pPr>
            <a:r>
              <a:rPr lang="fr-FR" dirty="0" smtClean="0"/>
              <a:t>Les </a:t>
            </a:r>
            <a:r>
              <a:rPr lang="fr-FR" dirty="0" err="1"/>
              <a:t>acquêts</a:t>
            </a:r>
            <a:r>
              <a:rPr lang="fr-FR" dirty="0"/>
              <a:t> d’un </a:t>
            </a:r>
            <a:r>
              <a:rPr lang="fr-FR" dirty="0" err="1"/>
              <a:t>époux</a:t>
            </a:r>
            <a:r>
              <a:rPr lang="fr-FR" dirty="0"/>
              <a:t> comprennent notamment: </a:t>
            </a:r>
          </a:p>
          <a:p>
            <a:pPr marL="0" indent="0">
              <a:buNone/>
            </a:pPr>
            <a:r>
              <a:rPr lang="fr-FR" dirty="0" smtClean="0"/>
              <a:t>1.le </a:t>
            </a:r>
            <a:r>
              <a:rPr lang="fr-FR" dirty="0"/>
              <a:t>produit de son travail; </a:t>
            </a:r>
            <a:r>
              <a:rPr lang="fr-FR" dirty="0">
                <a:solidFill>
                  <a:srgbClr val="FF0000"/>
                </a:solidFill>
              </a:rPr>
              <a:t>(Cf. art. 221</a:t>
            </a:r>
            <a:r>
              <a:rPr lang="fr-FR" dirty="0" smtClean="0">
                <a:solidFill>
                  <a:srgbClr val="FF0000"/>
                </a:solidFill>
              </a:rPr>
              <a:t>)</a:t>
            </a:r>
            <a:endParaRPr lang="fr-FR" dirty="0"/>
          </a:p>
          <a:p>
            <a:pPr marL="0" indent="0">
              <a:buNone/>
            </a:pPr>
            <a:r>
              <a:rPr lang="fr-FR" dirty="0" smtClean="0"/>
              <a:t>2. les </a:t>
            </a:r>
            <a:r>
              <a:rPr lang="fr-FR" dirty="0"/>
              <a:t>sommes </a:t>
            </a:r>
            <a:r>
              <a:rPr lang="fr-FR" dirty="0" err="1"/>
              <a:t>versées</a:t>
            </a:r>
            <a:r>
              <a:rPr lang="fr-FR" dirty="0"/>
              <a:t> par des institutions de </a:t>
            </a:r>
            <a:r>
              <a:rPr lang="fr-FR" dirty="0" err="1"/>
              <a:t>prévoyance</a:t>
            </a:r>
            <a:r>
              <a:rPr lang="fr-FR" dirty="0"/>
              <a:t> en faveur du personnel ou par des institutions d’assurance ou de </a:t>
            </a:r>
            <a:r>
              <a:rPr lang="fr-FR" dirty="0" err="1"/>
              <a:t>prévoyance</a:t>
            </a:r>
            <a:r>
              <a:rPr lang="fr-FR" dirty="0"/>
              <a:t> sociale; </a:t>
            </a:r>
          </a:p>
          <a:p>
            <a:pPr marL="0" indent="0">
              <a:buNone/>
            </a:pPr>
            <a:r>
              <a:rPr lang="fr-FR" dirty="0" smtClean="0"/>
              <a:t>3. les </a:t>
            </a:r>
            <a:r>
              <a:rPr lang="fr-FR" dirty="0" err="1"/>
              <a:t>dommages-intérêts</a:t>
            </a:r>
            <a:r>
              <a:rPr lang="fr-FR" dirty="0"/>
              <a:t> dus à raison d’une </a:t>
            </a:r>
            <a:r>
              <a:rPr lang="fr-FR" dirty="0" smtClean="0"/>
              <a:t>incapacité </a:t>
            </a:r>
            <a:r>
              <a:rPr lang="fr-FR" dirty="0"/>
              <a:t>de travail; </a:t>
            </a:r>
          </a:p>
          <a:p>
            <a:pPr marL="0" indent="0">
              <a:buNone/>
            </a:pPr>
            <a:r>
              <a:rPr lang="fr-FR" dirty="0" smtClean="0"/>
              <a:t>4. les </a:t>
            </a:r>
            <a:r>
              <a:rPr lang="fr-FR" dirty="0"/>
              <a:t>revenus de ses biens propres; </a:t>
            </a:r>
            <a:r>
              <a:rPr lang="fr-FR" dirty="0" smtClean="0">
                <a:solidFill>
                  <a:srgbClr val="FF0000"/>
                </a:solidFill>
              </a:rPr>
              <a:t>(Cf. art. 221)</a:t>
            </a:r>
            <a:endParaRPr lang="fr-FR" dirty="0"/>
          </a:p>
          <a:p>
            <a:pPr marL="0" indent="0">
              <a:buNone/>
            </a:pPr>
            <a:r>
              <a:rPr lang="fr-FR" dirty="0" smtClean="0"/>
              <a:t>5. les </a:t>
            </a:r>
            <a:r>
              <a:rPr lang="fr-FR" dirty="0"/>
              <a:t>biens acquis en remploi de ses </a:t>
            </a:r>
            <a:r>
              <a:rPr lang="fr-FR" dirty="0" err="1"/>
              <a:t>acquêts</a:t>
            </a:r>
            <a:r>
              <a:rPr lang="fr-FR" dirty="0"/>
              <a:t>. </a:t>
            </a:r>
          </a:p>
          <a:p>
            <a:pPr marL="0" indent="0">
              <a:buNone/>
            </a:pPr>
            <a:endParaRPr lang="fr-FR" dirty="0"/>
          </a:p>
        </p:txBody>
      </p:sp>
    </p:spTree>
    <p:extLst>
      <p:ext uri="{BB962C8B-B14F-4D97-AF65-F5344CB8AC3E}">
        <p14:creationId xmlns:p14="http://schemas.microsoft.com/office/powerpoint/2010/main" val="123676854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2735</TotalTime>
  <Words>3644</Words>
  <Application>Microsoft Macintosh PowerPoint</Application>
  <PresentationFormat>On-screen Show (4:3)</PresentationFormat>
  <Paragraphs>242</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Perception</vt:lpstr>
      <vt:lpstr>IMMIGRATION ET PATRIMOINE Panorama sur la liquidation d’un patrimoine familial en droit turc : aspects de régimes matrimoniaux et de succession</vt:lpstr>
      <vt:lpstr>RÉGIMES MATRIMONIAUX  EN DROIT TURC</vt:lpstr>
      <vt:lpstr>RÉGIME LÉGAL</vt:lpstr>
      <vt:lpstr>Droit transitoire (L’art. 10 de la loi No. 4722)</vt:lpstr>
      <vt:lpstr>RÉGIME CONVENTIONNEL </vt:lpstr>
      <vt:lpstr>RÉGIME EXTRAORDINAIRE </vt:lpstr>
      <vt:lpstr>La participation aux acquêts</vt:lpstr>
      <vt:lpstr>LES BIENS PROPRES  Tout ce qui n’est pas compris dans l’un des cas de biens propres est un acquêt. </vt:lpstr>
      <vt:lpstr>Les acquets</vt:lpstr>
      <vt:lpstr>Les présomptions  </vt:lpstr>
      <vt:lpstr>PowerPoint Presentation</vt:lpstr>
      <vt:lpstr>Les causes de liquidation du régime</vt:lpstr>
      <vt:lpstr>Liquidation</vt:lpstr>
      <vt:lpstr>Liquidation Comment y faire! </vt:lpstr>
      <vt:lpstr>1.  La dissociation des masses (art. 228) </vt:lpstr>
      <vt:lpstr>2. Réunion aux acquets (art. 229)</vt:lpstr>
      <vt:lpstr>3. Récompenses entre acquêts et bien propres (CCT art. 230) </vt:lpstr>
      <vt:lpstr>Récompense entre les acquêts et les biens propres d’un même époux - Exemple</vt:lpstr>
      <vt:lpstr>Bénéfice (art. 231)-Artık Değer</vt:lpstr>
      <vt:lpstr>LA PLUS VALUE (Değer Artış Payı)</vt:lpstr>
      <vt:lpstr>PowerPoint Presentation</vt:lpstr>
      <vt:lpstr>La travail domestique de l’épouse comme plus-value ?</vt:lpstr>
      <vt:lpstr>Créance de participation</vt:lpstr>
      <vt:lpstr>Liquidation du régime matrimonial et partage succesoral</vt:lpstr>
      <vt:lpstr>Exemple </vt:lpstr>
      <vt:lpstr>PowerPoint Presentation</vt:lpstr>
      <vt:lpstr>PowerPoint Presentation</vt:lpstr>
      <vt:lpstr>PowerPoint Presentation</vt:lpstr>
      <vt:lpstr>PowerPoint Presentation</vt:lpstr>
      <vt:lpstr>Résumé</vt:lpstr>
      <vt:lpstr>PRESCRIPTION</vt:lpstr>
      <vt:lpstr> Partage successoral et le droit préférentiel du conjoint survivant par rapport au logement et au mobilier de ménage * Régime de séparation de biens Rég</vt:lpstr>
      <vt:lpstr>Partage successoral et le droit préférentiel du conjoint survivant par rapport au logement et au mobilier de ménage * Régime de séparation de biens</vt:lpstr>
      <vt:lpstr>Partage successoral et le droit préférentiel du conjoint survivant par rapport au logement et au mobilier de ménage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IMMIGRATION ET PATRIMOINE Le patrimoine familial des communautés d’origine étrangère – L’expérience des pays d’origine- Turquie</dc:title>
  <dc:creator>Başak Baysal</dc:creator>
  <cp:lastModifiedBy>Başak Baysal</cp:lastModifiedBy>
  <cp:revision>133</cp:revision>
  <cp:lastPrinted>2012-06-13T14:55:30Z</cp:lastPrinted>
  <dcterms:created xsi:type="dcterms:W3CDTF">2012-06-07T08:34:18Z</dcterms:created>
  <dcterms:modified xsi:type="dcterms:W3CDTF">2012-06-14T22:14:46Z</dcterms:modified>
</cp:coreProperties>
</file>