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57" r:id="rId3"/>
    <p:sldId id="258" r:id="rId4"/>
    <p:sldId id="260" r:id="rId5"/>
    <p:sldId id="261" r:id="rId6"/>
    <p:sldId id="278" r:id="rId7"/>
    <p:sldId id="279" r:id="rId8"/>
    <p:sldId id="259" r:id="rId9"/>
    <p:sldId id="276" r:id="rId10"/>
    <p:sldId id="284" r:id="rId11"/>
    <p:sldId id="285" r:id="rId12"/>
    <p:sldId id="280" r:id="rId13"/>
    <p:sldId id="281" r:id="rId14"/>
    <p:sldId id="282" r:id="rId15"/>
    <p:sldId id="263" r:id="rId16"/>
    <p:sldId id="262" r:id="rId17"/>
    <p:sldId id="266" r:id="rId18"/>
    <p:sldId id="267" r:id="rId19"/>
    <p:sldId id="286" r:id="rId20"/>
    <p:sldId id="268" r:id="rId21"/>
    <p:sldId id="283" r:id="rId22"/>
    <p:sldId id="264" r:id="rId23"/>
    <p:sldId id="287" r:id="rId24"/>
    <p:sldId id="265" r:id="rId25"/>
    <p:sldId id="289"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85" autoAdjust="0"/>
  </p:normalViewPr>
  <p:slideViewPr>
    <p:cSldViewPr>
      <p:cViewPr varScale="1">
        <p:scale>
          <a:sx n="68" d="100"/>
          <a:sy n="68" d="100"/>
        </p:scale>
        <p:origin x="-1446" y="-108"/>
      </p:cViewPr>
      <p:guideLst>
        <p:guide orient="horz" pos="2160"/>
        <p:guide pos="2880"/>
      </p:guideLst>
    </p:cSldViewPr>
  </p:slideViewPr>
  <p:outlineViewPr>
    <p:cViewPr>
      <p:scale>
        <a:sx n="33" d="100"/>
        <a:sy n="33" d="100"/>
      </p:scale>
      <p:origin x="0" y="54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0FBCC44-4ADB-4F53-8B4B-911615B9260F}" type="datetimeFigureOut">
              <a:rPr lang="fr-FR" smtClean="0"/>
              <a:t>15/06/2012</a:t>
            </a:fld>
            <a:endParaRPr lang="fr-F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0A03818-4CD1-48B7-8CC5-4D413B2EF6D4}" type="slidenum">
              <a:rPr lang="fr-FR" smtClean="0"/>
              <a:t>‹#›</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F17057-789D-4D14-B925-2832DD3CCE53}" type="datetimeFigureOut">
              <a:rPr lang="fr-FR" smtClean="0"/>
              <a:t>15/06/2012</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9D128F-5203-431D-BDBA-D2EA8143231E}" type="slidenum">
              <a:rPr lang="fr-FR" smtClean="0"/>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21896D-A3A5-430F-8404-CB895CAD184D}" type="slidenum">
              <a:rPr lang="fr-FR"/>
              <a:pPr/>
              <a:t>6</a:t>
            </a:fld>
            <a:endParaRPr lang="fr-FR"/>
          </a:p>
        </p:txBody>
      </p:sp>
      <p:sp>
        <p:nvSpPr>
          <p:cNvPr id="51202" name="Rectangle 2"/>
          <p:cNvSpPr>
            <a:spLocks noRo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E6AEC936-E34E-4FF5-AA36-0C9A4B7FE0A8}" type="datetimeFigureOut">
              <a:rPr lang="fr-FR" smtClean="0"/>
              <a:t>15/06/2012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E6AEC936-E34E-4FF5-AA36-0C9A4B7FE0A8}" type="datetimeFigureOut">
              <a:rPr lang="fr-FR" smtClean="0"/>
              <a:t>15/06/2012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E6AEC936-E34E-4FF5-AA36-0C9A4B7FE0A8}" type="datetimeFigureOut">
              <a:rPr lang="fr-FR" smtClean="0"/>
              <a:t>15/06/2012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fr-FR"/>
          </a:p>
        </p:txBody>
      </p:sp>
      <p:sp>
        <p:nvSpPr>
          <p:cNvPr id="3" name="Table Placeholder 2"/>
          <p:cNvSpPr>
            <a:spLocks noGrp="1"/>
          </p:cNvSpPr>
          <p:nvPr>
            <p:ph type="tbl" idx="1"/>
          </p:nvPr>
        </p:nvSpPr>
        <p:spPr>
          <a:xfrm>
            <a:off x="1370013" y="1827213"/>
            <a:ext cx="7313612" cy="4114800"/>
          </a:xfrm>
        </p:spPr>
        <p:txBody>
          <a:bodyPr/>
          <a:lstStyle/>
          <a:p>
            <a:endParaRPr lang="fr-FR"/>
          </a:p>
        </p:txBody>
      </p:sp>
      <p:sp>
        <p:nvSpPr>
          <p:cNvPr id="4" name="Date Placeholder 3"/>
          <p:cNvSpPr>
            <a:spLocks noGrp="1"/>
          </p:cNvSpPr>
          <p:nvPr>
            <p:ph type="dt" sz="half" idx="10"/>
          </p:nvPr>
        </p:nvSpPr>
        <p:spPr>
          <a:xfrm>
            <a:off x="457200" y="6248400"/>
            <a:ext cx="2133600" cy="457200"/>
          </a:xfrm>
        </p:spPr>
        <p:txBody>
          <a:bodyPr/>
          <a:lstStyle>
            <a:lvl1pPr>
              <a:defRPr/>
            </a:lvl1pPr>
          </a:lstStyle>
          <a:p>
            <a:endParaRPr lang="fr-F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fr-FR"/>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D9A8CE70-A571-47FF-9473-43E0EFD32B2B}"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E6AEC936-E34E-4FF5-AA36-0C9A4B7FE0A8}" type="datetimeFigureOut">
              <a:rPr lang="fr-FR" smtClean="0"/>
              <a:t>15/06/2012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AEC936-E34E-4FF5-AA36-0C9A4B7FE0A8}" type="datetimeFigureOut">
              <a:rPr lang="fr-FR" smtClean="0"/>
              <a:t>15/06/2012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E6AEC936-E34E-4FF5-AA36-0C9A4B7FE0A8}" type="datetimeFigureOut">
              <a:rPr lang="fr-FR" smtClean="0"/>
              <a:t>15/06/2012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E6AEC936-E34E-4FF5-AA36-0C9A4B7FE0A8}" type="datetimeFigureOut">
              <a:rPr lang="fr-FR" smtClean="0"/>
              <a:t>15/06/2012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E6AEC936-E34E-4FF5-AA36-0C9A4B7FE0A8}" type="datetimeFigureOut">
              <a:rPr lang="fr-FR" smtClean="0"/>
              <a:t>15/06/2012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AEC936-E34E-4FF5-AA36-0C9A4B7FE0A8}" type="datetimeFigureOut">
              <a:rPr lang="fr-FR" smtClean="0"/>
              <a:t>15/06/2012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AEC936-E34E-4FF5-AA36-0C9A4B7FE0A8}" type="datetimeFigureOut">
              <a:rPr lang="fr-FR" smtClean="0"/>
              <a:t>15/06/2012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AEC936-E34E-4FF5-AA36-0C9A4B7FE0A8}" type="datetimeFigureOut">
              <a:rPr lang="fr-FR" smtClean="0"/>
              <a:t>15/06/2012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E971F50-9DBD-4FCE-A817-4761BA886766}"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AEC936-E34E-4FF5-AA36-0C9A4B7FE0A8}" type="datetimeFigureOut">
              <a:rPr lang="fr-FR" smtClean="0"/>
              <a:t>15/06/2012</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71F50-9DBD-4FCE-A817-4761BA886766}"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p:txBody>
          <a:bodyPr>
            <a:normAutofit/>
          </a:bodyPr>
          <a:lstStyle/>
          <a:p>
            <a:pPr lvl="1">
              <a:buNone/>
            </a:pPr>
            <a:r>
              <a:rPr lang="fr-BE" smtClean="0"/>
              <a:t>Le 15 juin 2012 - Bruxelles</a:t>
            </a:r>
          </a:p>
          <a:p>
            <a:pPr lvl="1">
              <a:buNone/>
            </a:pPr>
            <a:endParaRPr lang="fr-BE" smtClean="0"/>
          </a:p>
          <a:p>
            <a:pPr lvl="1">
              <a:buNone/>
            </a:pPr>
            <a:r>
              <a:rPr lang="fr-BE" smtClean="0"/>
              <a:t>Hassan Bousetta</a:t>
            </a:r>
          </a:p>
          <a:p>
            <a:pPr lvl="1">
              <a:buNone/>
            </a:pPr>
            <a:r>
              <a:rPr lang="fr-BE" smtClean="0"/>
              <a:t>Docteur en Sciences politiques et sociales</a:t>
            </a:r>
          </a:p>
          <a:p>
            <a:pPr lvl="1">
              <a:buNone/>
            </a:pPr>
            <a:r>
              <a:rPr lang="fr-BE" smtClean="0"/>
              <a:t>Chercheur qualifié du FNRS</a:t>
            </a:r>
          </a:p>
          <a:p>
            <a:pPr lvl="1">
              <a:buNone/>
            </a:pPr>
            <a:r>
              <a:rPr lang="fr-BE" smtClean="0"/>
              <a:t>Chargé de cours adjoint et </a:t>
            </a:r>
          </a:p>
          <a:p>
            <a:pPr lvl="1">
              <a:buNone/>
            </a:pPr>
            <a:r>
              <a:rPr lang="fr-BE" smtClean="0"/>
              <a:t>maître de conférences à l’Université de Liège</a:t>
            </a:r>
          </a:p>
          <a:p>
            <a:pPr lvl="1">
              <a:buNone/>
            </a:pPr>
            <a:r>
              <a:rPr lang="fr-BE" smtClean="0"/>
              <a:t>Sénateur</a:t>
            </a:r>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pic>
        <p:nvPicPr>
          <p:cNvPr id="9218" name="Picture 2"/>
          <p:cNvPicPr>
            <a:picLocks noGrp="1" noChangeAspect="1" noChangeArrowheads="1"/>
          </p:cNvPicPr>
          <p:nvPr>
            <p:ph idx="1"/>
          </p:nvPr>
        </p:nvPicPr>
        <p:blipFill>
          <a:blip r:embed="rId2" cstate="print"/>
          <a:srcRect/>
          <a:stretch>
            <a:fillRect/>
          </a:stretch>
        </p:blipFill>
        <p:spPr bwMode="auto">
          <a:xfrm>
            <a:off x="467544" y="1412776"/>
            <a:ext cx="8424936" cy="5256584"/>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pic>
        <p:nvPicPr>
          <p:cNvPr id="10242" name="Picture 2"/>
          <p:cNvPicPr>
            <a:picLocks noGrp="1" noChangeAspect="1" noChangeArrowheads="1"/>
          </p:cNvPicPr>
          <p:nvPr>
            <p:ph idx="1"/>
          </p:nvPr>
        </p:nvPicPr>
        <p:blipFill>
          <a:blip r:embed="rId2" cstate="print"/>
          <a:srcRect/>
          <a:stretch>
            <a:fillRect/>
          </a:stretch>
        </p:blipFill>
        <p:spPr bwMode="auto">
          <a:xfrm>
            <a:off x="467544" y="1412776"/>
            <a:ext cx="8496944" cy="5445224"/>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57200" y="1600201"/>
            <a:ext cx="8229600" cy="1252736"/>
          </a:xfrm>
        </p:spPr>
        <p:txBody>
          <a:bodyPr/>
          <a:lstStyle/>
          <a:p>
            <a:r>
              <a:rPr lang="fr-BE" smtClean="0"/>
              <a:t>Réponse à la question: êtes-vous propriétaire en Turquie? (Enquête Belgo-Turcs, FRB-2007)</a:t>
            </a:r>
          </a:p>
          <a:p>
            <a:endParaRPr lang="fr-FR"/>
          </a:p>
        </p:txBody>
      </p:sp>
      <p:pic>
        <p:nvPicPr>
          <p:cNvPr id="5123" name="Picture 3"/>
          <p:cNvPicPr>
            <a:picLocks noChangeAspect="1" noChangeArrowheads="1"/>
          </p:cNvPicPr>
          <p:nvPr/>
        </p:nvPicPr>
        <p:blipFill>
          <a:blip r:embed="rId2" cstate="print"/>
          <a:srcRect/>
          <a:stretch>
            <a:fillRect/>
          </a:stretch>
        </p:blipFill>
        <p:spPr bwMode="auto">
          <a:xfrm>
            <a:off x="1115616" y="3573016"/>
            <a:ext cx="6465887" cy="224790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67544" y="1628801"/>
            <a:ext cx="8229600" cy="1584176"/>
          </a:xfrm>
        </p:spPr>
        <p:txBody>
          <a:bodyPr/>
          <a:lstStyle/>
          <a:p>
            <a:pPr>
              <a:buNone/>
            </a:pPr>
            <a:r>
              <a:rPr lang="fr-BE" smtClean="0"/>
              <a:t>Réponse à la question: de quel type de biens êtes-vous propriétaire en Turquie </a:t>
            </a:r>
            <a:r>
              <a:rPr lang="fr-BE" smtClean="0"/>
              <a:t>(Enquête Belgo-Turcs, FRB-2007)</a:t>
            </a:r>
            <a:r>
              <a:rPr lang="fr-BE" smtClean="0"/>
              <a:t>?</a:t>
            </a:r>
            <a:endParaRPr lang="fr-FR"/>
          </a:p>
        </p:txBody>
      </p:sp>
      <p:pic>
        <p:nvPicPr>
          <p:cNvPr id="6146" name="Picture 2"/>
          <p:cNvPicPr>
            <a:picLocks noChangeAspect="1" noChangeArrowheads="1"/>
          </p:cNvPicPr>
          <p:nvPr/>
        </p:nvPicPr>
        <p:blipFill>
          <a:blip r:embed="rId2" cstate="print"/>
          <a:srcRect/>
          <a:stretch>
            <a:fillRect/>
          </a:stretch>
        </p:blipFill>
        <p:spPr bwMode="auto">
          <a:xfrm>
            <a:off x="1331640" y="3356992"/>
            <a:ext cx="7313612" cy="268605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67544" y="1556793"/>
            <a:ext cx="8229600" cy="1440160"/>
          </a:xfrm>
        </p:spPr>
        <p:txBody>
          <a:bodyPr>
            <a:normAutofit lnSpcReduction="10000"/>
          </a:bodyPr>
          <a:lstStyle/>
          <a:p>
            <a:pPr>
              <a:buNone/>
            </a:pPr>
            <a:r>
              <a:rPr lang="fr-BE" smtClean="0"/>
              <a:t>Réponse à la question: êtes-vous propriétaire au Maroc ? (Enquête Belgo-marocains, FRB – 2009)</a:t>
            </a:r>
            <a:endParaRPr lang="fr-FR"/>
          </a:p>
        </p:txBody>
      </p:sp>
      <p:pic>
        <p:nvPicPr>
          <p:cNvPr id="7170" name="Picture 2"/>
          <p:cNvPicPr>
            <a:picLocks noChangeAspect="1" noChangeArrowheads="1"/>
          </p:cNvPicPr>
          <p:nvPr/>
        </p:nvPicPr>
        <p:blipFill>
          <a:blip r:embed="rId2" cstate="print"/>
          <a:srcRect/>
          <a:stretch>
            <a:fillRect/>
          </a:stretch>
        </p:blipFill>
        <p:spPr bwMode="auto">
          <a:xfrm>
            <a:off x="827584" y="3429000"/>
            <a:ext cx="6696744" cy="324036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pic>
        <p:nvPicPr>
          <p:cNvPr id="1026" name="Picture 2"/>
          <p:cNvPicPr>
            <a:picLocks noGrp="1" noChangeAspect="1" noChangeArrowheads="1"/>
          </p:cNvPicPr>
          <p:nvPr>
            <p:ph idx="1"/>
          </p:nvPr>
        </p:nvPicPr>
        <p:blipFill>
          <a:blip r:embed="rId2" cstate="print"/>
          <a:srcRect/>
          <a:stretch>
            <a:fillRect/>
          </a:stretch>
        </p:blipFill>
        <p:spPr bwMode="auto">
          <a:xfrm>
            <a:off x="467544" y="1340768"/>
            <a:ext cx="8424936" cy="5517232"/>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p:txBody>
          <a:bodyPr>
            <a:normAutofit/>
          </a:bodyPr>
          <a:lstStyle/>
          <a:p>
            <a:r>
              <a:rPr lang="fr-BE" smtClean="0"/>
              <a:t>La volonté de retour: peut-être corrélée à des liens positifs avec le pays d’origine (posséder un logement dans le pays d’origine) ou négatifs (durée d’installation notamment pour les deuxièmes génération, vivre en union mixte)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pic>
        <p:nvPicPr>
          <p:cNvPr id="2050" name="Picture 2"/>
          <p:cNvPicPr>
            <a:picLocks noGrp="1" noChangeAspect="1" noChangeArrowheads="1"/>
          </p:cNvPicPr>
          <p:nvPr>
            <p:ph idx="1"/>
          </p:nvPr>
        </p:nvPicPr>
        <p:blipFill>
          <a:blip r:embed="rId2" cstate="print"/>
          <a:srcRect/>
          <a:stretch>
            <a:fillRect/>
          </a:stretch>
        </p:blipFill>
        <p:spPr bwMode="auto">
          <a:xfrm>
            <a:off x="467544" y="1412776"/>
            <a:ext cx="8424936" cy="528322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pic>
        <p:nvPicPr>
          <p:cNvPr id="3074" name="Picture 2"/>
          <p:cNvPicPr>
            <a:picLocks noGrp="1" noChangeAspect="1" noChangeArrowheads="1"/>
          </p:cNvPicPr>
          <p:nvPr>
            <p:ph idx="1"/>
          </p:nvPr>
        </p:nvPicPr>
        <p:blipFill>
          <a:blip r:embed="rId2" cstate="print"/>
          <a:srcRect/>
          <a:stretch>
            <a:fillRect/>
          </a:stretch>
        </p:blipFill>
        <p:spPr bwMode="auto">
          <a:xfrm>
            <a:off x="467544" y="1412776"/>
            <a:ext cx="8424936" cy="5184576"/>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p:txBody>
          <a:bodyPr>
            <a:normAutofit/>
          </a:bodyPr>
          <a:lstStyle/>
          <a:p>
            <a:pPr>
              <a:buFontTx/>
              <a:buChar char="-"/>
            </a:pPr>
            <a:r>
              <a:rPr lang="fr-BE" smtClean="0"/>
              <a:t>Marocains de Belgique transfèrent financièrement 200M Euros par an vers le Maroc</a:t>
            </a:r>
          </a:p>
          <a:p>
            <a:pPr>
              <a:buFontTx/>
              <a:buChar char="-"/>
            </a:pPr>
            <a:endParaRPr lang="fr-BE"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p:txBody>
          <a:bodyPr/>
          <a:lstStyle/>
          <a:p>
            <a:pPr>
              <a:buNone/>
            </a:pPr>
            <a:r>
              <a:rPr lang="fr-BE" smtClean="0"/>
              <a:t>Le patrimoine familial des communautés d’origine étrangère</a:t>
            </a:r>
          </a:p>
          <a:p>
            <a:endParaRPr lang="fr-BE"/>
          </a:p>
          <a:p>
            <a:endParaRPr lang="fr-BE" smtClean="0"/>
          </a:p>
          <a:p>
            <a:endParaRPr lang="fr-BE"/>
          </a:p>
          <a:p>
            <a:r>
              <a:rPr lang="fr-BE" smtClean="0"/>
              <a:t>Eléments de sociologie des liens entretenus par les migrants avec leur pays d’origine</a:t>
            </a:r>
          </a:p>
          <a:p>
            <a:endParaRPr lang="fr-FR"/>
          </a:p>
        </p:txBody>
      </p:sp>
      <p:sp>
        <p:nvSpPr>
          <p:cNvPr id="6" name="Curved Right Arrow 5"/>
          <p:cNvSpPr/>
          <p:nvPr/>
        </p:nvSpPr>
        <p:spPr>
          <a:xfrm>
            <a:off x="179512" y="2924944"/>
            <a:ext cx="720080" cy="115212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pic>
        <p:nvPicPr>
          <p:cNvPr id="4099" name="Picture 3"/>
          <p:cNvPicPr>
            <a:picLocks noGrp="1" noChangeAspect="1" noChangeArrowheads="1"/>
          </p:cNvPicPr>
          <p:nvPr>
            <p:ph idx="1"/>
          </p:nvPr>
        </p:nvPicPr>
        <p:blipFill>
          <a:blip r:embed="rId2" cstate="print"/>
          <a:srcRect/>
          <a:stretch>
            <a:fillRect/>
          </a:stretch>
        </p:blipFill>
        <p:spPr bwMode="auto">
          <a:xfrm>
            <a:off x="467544" y="1412776"/>
            <a:ext cx="8424935" cy="5256584"/>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57200" y="1600201"/>
            <a:ext cx="8229600" cy="748679"/>
          </a:xfrm>
        </p:spPr>
        <p:txBody>
          <a:bodyPr>
            <a:normAutofit fontScale="77500" lnSpcReduction="20000"/>
          </a:bodyPr>
          <a:lstStyle/>
          <a:p>
            <a:r>
              <a:rPr lang="fr-BE" smtClean="0"/>
              <a:t>Fréquence des visites en Turquie </a:t>
            </a:r>
            <a:r>
              <a:rPr lang="fr-BE" smtClean="0"/>
              <a:t>(Enquête Belgo-Turcs, FRB-2007)</a:t>
            </a:r>
            <a:endParaRPr lang="fr-FR"/>
          </a:p>
        </p:txBody>
      </p:sp>
      <p:pic>
        <p:nvPicPr>
          <p:cNvPr id="8194" name="Picture 2"/>
          <p:cNvPicPr>
            <a:picLocks noChangeAspect="1" noChangeArrowheads="1"/>
          </p:cNvPicPr>
          <p:nvPr/>
        </p:nvPicPr>
        <p:blipFill>
          <a:blip r:embed="rId2" cstate="print"/>
          <a:srcRect/>
          <a:stretch>
            <a:fillRect/>
          </a:stretch>
        </p:blipFill>
        <p:spPr bwMode="auto">
          <a:xfrm>
            <a:off x="683568" y="2564904"/>
            <a:ext cx="7374678" cy="3816424"/>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p:txBody>
          <a:bodyPr>
            <a:normAutofit fontScale="92500" lnSpcReduction="20000"/>
          </a:bodyPr>
          <a:lstStyle/>
          <a:p>
            <a:pPr>
              <a:buNone/>
            </a:pPr>
            <a:r>
              <a:rPr lang="fr-BE" smtClean="0"/>
              <a:t>Enquête française INED: 1992-94</a:t>
            </a:r>
          </a:p>
          <a:p>
            <a:r>
              <a:rPr lang="fr-BE" smtClean="0"/>
              <a:t>Lieu d’enterrement souhaité</a:t>
            </a:r>
          </a:p>
          <a:p>
            <a:pPr>
              <a:buFontTx/>
              <a:buChar char="-"/>
            </a:pPr>
            <a:r>
              <a:rPr lang="fr-BE" smtClean="0"/>
              <a:t>52% des hommes marocains et 56% femmes souhaitent être enterrés au Maroc</a:t>
            </a:r>
          </a:p>
          <a:p>
            <a:pPr>
              <a:buFontTx/>
              <a:buChar char="-"/>
            </a:pPr>
            <a:r>
              <a:rPr lang="fr-BE" smtClean="0"/>
              <a:t>77% des hommes turcs et 80% des femmes souhaitent être enterrés en Turquie</a:t>
            </a:r>
          </a:p>
          <a:p>
            <a:pPr>
              <a:buFontTx/>
              <a:buChar char="-"/>
            </a:pPr>
            <a:r>
              <a:rPr lang="fr-BE" smtClean="0"/>
              <a:t>Attention: lieux d’enterrement souhaité: reflètent parfois plus l’attachement à des rites difficiles à pratiquer en situation d’exil (rareté des parcelles dédicacées dans les cimetières) qu’une projection dans le pays d’origine.</a:t>
            </a:r>
            <a:endParaRPr lang="fr-FR" smtClean="0"/>
          </a:p>
          <a:p>
            <a:pPr>
              <a:buFontTx/>
              <a:buChar char="-"/>
            </a:pPr>
            <a:endParaRPr lang="fr-F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57200" y="1600200"/>
            <a:ext cx="8229600" cy="5069160"/>
          </a:xfrm>
        </p:spPr>
        <p:txBody>
          <a:bodyPr>
            <a:normAutofit/>
          </a:bodyPr>
          <a:lstStyle/>
          <a:p>
            <a:pPr>
              <a:buFontTx/>
              <a:buChar char="-"/>
            </a:pPr>
            <a:endParaRPr lang="fr-BE" smtClean="0"/>
          </a:p>
          <a:p>
            <a:pPr>
              <a:buFontTx/>
              <a:buChar char="-"/>
            </a:pPr>
            <a:endParaRPr lang="fr-BE" smtClean="0"/>
          </a:p>
        </p:txBody>
      </p:sp>
      <p:sp>
        <p:nvSpPr>
          <p:cNvPr id="6" name="Rectangle 5"/>
          <p:cNvSpPr/>
          <p:nvPr/>
        </p:nvSpPr>
        <p:spPr>
          <a:xfrm>
            <a:off x="539552" y="1628800"/>
            <a:ext cx="8424936" cy="5078313"/>
          </a:xfrm>
          <a:prstGeom prst="rect">
            <a:avLst/>
          </a:prstGeom>
        </p:spPr>
        <p:txBody>
          <a:bodyPr wrap="square">
            <a:spAutoFit/>
          </a:bodyPr>
          <a:lstStyle/>
          <a:p>
            <a:r>
              <a:rPr lang="fr-BE"/>
              <a:t>R</a:t>
            </a:r>
            <a:r>
              <a:rPr lang="fr-BE" smtClean="0"/>
              <a:t>emarques additionnelles sur l’immigration marocaine</a:t>
            </a:r>
          </a:p>
          <a:p>
            <a:endParaRPr lang="fr-FR" smtClean="0"/>
          </a:p>
          <a:p>
            <a:r>
              <a:rPr lang="fr-FR" smtClean="0"/>
              <a:t>Trois </a:t>
            </a:r>
            <a:r>
              <a:rPr lang="fr-FR"/>
              <a:t>composantes </a:t>
            </a:r>
            <a:r>
              <a:rPr lang="fr-FR"/>
              <a:t>selon </a:t>
            </a:r>
            <a:r>
              <a:rPr lang="fr-FR" smtClean="0"/>
              <a:t>l’histoire </a:t>
            </a:r>
            <a:r>
              <a:rPr lang="fr-FR"/>
              <a:t>migratoire</a:t>
            </a:r>
            <a:r>
              <a:rPr lang="fr-FR"/>
              <a:t>. </a:t>
            </a:r>
            <a:endParaRPr lang="fr-FR" smtClean="0"/>
          </a:p>
          <a:p>
            <a:endParaRPr lang="fr-FR" smtClean="0"/>
          </a:p>
          <a:p>
            <a:r>
              <a:rPr lang="fr-FR" smtClean="0"/>
              <a:t>32,3</a:t>
            </a:r>
            <a:r>
              <a:rPr lang="fr-FR"/>
              <a:t>% des répondants vivent en Belgique depuis moins de 15 ans</a:t>
            </a:r>
            <a:r>
              <a:rPr lang="fr-FR"/>
              <a:t>, </a:t>
            </a:r>
            <a:endParaRPr lang="fr-FR" smtClean="0"/>
          </a:p>
          <a:p>
            <a:r>
              <a:rPr lang="fr-FR" smtClean="0"/>
              <a:t>37,7</a:t>
            </a:r>
            <a:r>
              <a:rPr lang="fr-FR"/>
              <a:t>% depuis plus de 15 ans mais moins de trente </a:t>
            </a:r>
            <a:r>
              <a:rPr lang="fr-FR"/>
              <a:t>ans </a:t>
            </a:r>
            <a:endParaRPr lang="fr-FR" smtClean="0"/>
          </a:p>
          <a:p>
            <a:r>
              <a:rPr lang="fr-FR" smtClean="0"/>
              <a:t>29,9</a:t>
            </a:r>
            <a:r>
              <a:rPr lang="fr-FR"/>
              <a:t>% sont installés en Belgique depuis plus de 30 ans</a:t>
            </a:r>
            <a:r>
              <a:rPr lang="fr-FR"/>
              <a:t>. </a:t>
            </a:r>
            <a:endParaRPr lang="fr-FR" smtClean="0"/>
          </a:p>
          <a:p>
            <a:endParaRPr lang="fr-FR"/>
          </a:p>
          <a:p>
            <a:r>
              <a:rPr lang="fr-FR" smtClean="0"/>
              <a:t>Les </a:t>
            </a:r>
            <a:r>
              <a:rPr lang="fr-FR"/>
              <a:t>différences qu’on observe dans les moments d’entrée dans le cycle migratoire se répercutent également dans les </a:t>
            </a:r>
            <a:r>
              <a:rPr lang="fr-FR"/>
              <a:t>positionnements </a:t>
            </a:r>
            <a:r>
              <a:rPr lang="fr-FR" smtClean="0"/>
              <a:t>sociologiques</a:t>
            </a:r>
          </a:p>
          <a:p>
            <a:endParaRPr lang="fr-BE"/>
          </a:p>
          <a:p>
            <a:r>
              <a:rPr lang="fr-FR"/>
              <a:t>70% des Belgo-marocains vivent dans un ménage qui compte plus de </a:t>
            </a:r>
            <a:r>
              <a:rPr lang="fr-FR"/>
              <a:t>3 </a:t>
            </a:r>
            <a:r>
              <a:rPr lang="fr-FR" smtClean="0"/>
              <a:t>personnes (</a:t>
            </a:r>
            <a:r>
              <a:rPr lang="fr-BE" smtClean="0"/>
              <a:t>15% des marocains résident dans un logement appartenant à un membre de la famille)</a:t>
            </a:r>
            <a:r>
              <a:rPr lang="fr-FR" smtClean="0"/>
              <a:t>. </a:t>
            </a:r>
            <a:r>
              <a:rPr lang="fr-FR"/>
              <a:t>Malgré la tendance observée à une évolution vers un plus grand nombre de familles monoparentales, la taille des ménages reste en moyenne importante</a:t>
            </a:r>
            <a:r>
              <a:rPr lang="fr-FR"/>
              <a:t>. </a:t>
            </a:r>
            <a:r>
              <a:rPr lang="fr-FR" smtClean="0"/>
              <a:t>On </a:t>
            </a:r>
            <a:r>
              <a:rPr lang="fr-FR"/>
              <a:t>peut faire l’hypothèse que la cellule familiale joue pour de nombreux Belgo-Marocains le rôle d’un espace de refuge et </a:t>
            </a:r>
            <a:r>
              <a:rPr lang="fr-FR"/>
              <a:t>de </a:t>
            </a:r>
            <a:r>
              <a:rPr lang="fr-FR" smtClean="0"/>
              <a:t>solidarité</a:t>
            </a:r>
            <a:r>
              <a:rPr lang="fr-BE" smtClean="0"/>
              <a:t>.</a:t>
            </a:r>
            <a:endParaRPr lang="fr-FR"/>
          </a:p>
          <a:p>
            <a:endParaRPr lang="fr-F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57200" y="1600200"/>
            <a:ext cx="8229600" cy="5069160"/>
          </a:xfrm>
        </p:spPr>
        <p:txBody>
          <a:bodyPr>
            <a:normAutofit fontScale="77500" lnSpcReduction="20000"/>
          </a:bodyPr>
          <a:lstStyle/>
          <a:p>
            <a:pPr>
              <a:buNone/>
            </a:pPr>
            <a:r>
              <a:rPr lang="fr-BE" smtClean="0"/>
              <a:t>Conclusions</a:t>
            </a:r>
          </a:p>
          <a:p>
            <a:pPr>
              <a:buFontTx/>
              <a:buChar char="-"/>
            </a:pPr>
            <a:r>
              <a:rPr lang="fr-BE" smtClean="0"/>
              <a:t>Le volume d’activités transnationales des migrants est significatif et tend même à s’accroître, grâce à la diminution des coûts des moyens de transport et à la facilitation des échanges via les TIC</a:t>
            </a:r>
          </a:p>
          <a:p>
            <a:pPr>
              <a:buFontTx/>
              <a:buChar char="-"/>
            </a:pPr>
            <a:r>
              <a:rPr lang="fr-BE" smtClean="0"/>
              <a:t>Les activités transnationales des marocains et des turcs sont signficatives mais présentent des spécificités de groupe (plus culturelle d’un côté, plus matérielle de l’autre)</a:t>
            </a:r>
          </a:p>
          <a:p>
            <a:pPr>
              <a:buFontTx/>
              <a:buChar char="-"/>
            </a:pPr>
            <a:r>
              <a:rPr lang="fr-BE" smtClean="0"/>
              <a:t>Les activités transnationales des migrants s’inscrivent généralement dans le cadre de solidarités familiales. D’où l’importance de la notion de familles transnationales.</a:t>
            </a:r>
          </a:p>
          <a:p>
            <a:pPr>
              <a:buFontTx/>
              <a:buChar char="-"/>
            </a:pPr>
            <a:r>
              <a:rPr lang="fr-BE" smtClean="0"/>
              <a:t>L’engagement transnational est tributaire du type d’insertion dans la société de résidence mais ne semble pas avoir d’impact négatif sur les variables liées à l’  « intégration » </a:t>
            </a:r>
          </a:p>
          <a:p>
            <a:pPr>
              <a:buFontTx/>
              <a:buChar char="-"/>
            </a:pPr>
            <a:endParaRPr lang="fr-BE" smtClean="0"/>
          </a:p>
          <a:p>
            <a:pPr>
              <a:buFontTx/>
              <a:buChar char="-"/>
            </a:pPr>
            <a:endParaRPr lang="fr-BE"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57200" y="1600200"/>
            <a:ext cx="8229600" cy="5069160"/>
          </a:xfrm>
        </p:spPr>
        <p:txBody>
          <a:bodyPr>
            <a:normAutofit/>
          </a:bodyPr>
          <a:lstStyle/>
          <a:p>
            <a:pPr>
              <a:buFontTx/>
              <a:buChar char="-"/>
            </a:pPr>
            <a:endParaRPr lang="fr-BE" smtClean="0"/>
          </a:p>
          <a:p>
            <a:pPr>
              <a:buFontTx/>
              <a:buChar char="-"/>
            </a:pPr>
            <a:endParaRPr lang="fr-BE"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57200" y="1600200"/>
            <a:ext cx="8229600" cy="4997152"/>
          </a:xfrm>
        </p:spPr>
        <p:txBody>
          <a:bodyPr>
            <a:normAutofit fontScale="92500" lnSpcReduction="20000"/>
          </a:bodyPr>
          <a:lstStyle/>
          <a:p>
            <a:pPr>
              <a:buNone/>
            </a:pPr>
            <a:r>
              <a:rPr lang="fr-BE" b="1" smtClean="0">
                <a:solidFill>
                  <a:srgbClr val="FF0000"/>
                </a:solidFill>
              </a:rPr>
              <a:t>Questions de départ</a:t>
            </a:r>
          </a:p>
          <a:p>
            <a:pPr>
              <a:buNone/>
            </a:pPr>
            <a:endParaRPr lang="fr-BE" smtClean="0">
              <a:solidFill>
                <a:srgbClr val="FF0000"/>
              </a:solidFill>
            </a:endParaRPr>
          </a:p>
          <a:p>
            <a:r>
              <a:rPr lang="fr-BE" smtClean="0"/>
              <a:t>Quelle est la relation des familles des communautés turque et marocaine avec le pays et l’Etat d’origine ?</a:t>
            </a:r>
          </a:p>
          <a:p>
            <a:r>
              <a:rPr lang="fr-BE" smtClean="0"/>
              <a:t>Quelle sont les possessions dans le pays d’origine des communautés marocaine et turque</a:t>
            </a:r>
            <a:r>
              <a:rPr lang="fr-FR" smtClean="0"/>
              <a:t>?</a:t>
            </a:r>
          </a:p>
          <a:p>
            <a:r>
              <a:rPr lang="fr-BE" smtClean="0"/>
              <a:t>Quel sens donner à l’act</a:t>
            </a:r>
            <a:r>
              <a:rPr lang="fr-BE" smtClean="0"/>
              <a:t>e d’</a:t>
            </a:r>
            <a:r>
              <a:rPr lang="fr-BE" smtClean="0"/>
              <a:t>investir dans le pays d’origine?</a:t>
            </a:r>
            <a:endParaRPr lang="fr-FR" smtClean="0"/>
          </a:p>
          <a:p>
            <a:r>
              <a:rPr lang="fr-BE" smtClean="0"/>
              <a:t>Quelles sont leurs intentions en matière d’organisation de la fin de vie et des sépultures?</a:t>
            </a:r>
          </a:p>
          <a:p>
            <a:pPr>
              <a:buNone/>
            </a:pPr>
            <a:endParaRPr lang="fr-BE"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p:txBody>
          <a:bodyPr>
            <a:normAutofit fontScale="77500" lnSpcReduction="20000"/>
          </a:bodyPr>
          <a:lstStyle/>
          <a:p>
            <a:pPr>
              <a:buNone/>
            </a:pPr>
            <a:r>
              <a:rPr lang="fr-BE" u="sng" smtClean="0">
                <a:solidFill>
                  <a:srgbClr val="FF0000"/>
                </a:solidFill>
              </a:rPr>
              <a:t>Du point de point de vue des théories sociologique</a:t>
            </a:r>
            <a:r>
              <a:rPr lang="fr-BE" u="sng">
                <a:solidFill>
                  <a:srgbClr val="FF0000"/>
                </a:solidFill>
              </a:rPr>
              <a:t>s</a:t>
            </a:r>
            <a:endParaRPr lang="fr-BE" u="sng" smtClean="0">
              <a:solidFill>
                <a:srgbClr val="FF0000"/>
              </a:solidFill>
            </a:endParaRPr>
          </a:p>
          <a:p>
            <a:pPr>
              <a:buNone/>
            </a:pPr>
            <a:r>
              <a:rPr lang="fr-BE" smtClean="0"/>
              <a:t>Liens entretenus avec le pays d’origine sont d’une grande complexité et s’insèrent dans la temporalité du parcours migratoire. Bien que le colloque se penchera surtout sur les relations matérielles, la sociologie s’est beaucoup intéressée aux dimensions non-matérielles (identité, représentation, croyances, etc.)</a:t>
            </a:r>
          </a:p>
          <a:p>
            <a:pPr>
              <a:buNone/>
            </a:pPr>
            <a:endParaRPr lang="fr-BE"/>
          </a:p>
          <a:p>
            <a:pPr>
              <a:buNone/>
            </a:pPr>
            <a:r>
              <a:rPr lang="fr-BE" smtClean="0"/>
              <a:t>Trois grandes perspectives peuvent être convoquées:</a:t>
            </a:r>
          </a:p>
          <a:p>
            <a:pPr>
              <a:buFontTx/>
              <a:buChar char="-"/>
            </a:pPr>
            <a:r>
              <a:rPr lang="fr-BE" smtClean="0"/>
              <a:t>Perspective sur la migration de retour</a:t>
            </a:r>
          </a:p>
          <a:p>
            <a:pPr>
              <a:buFontTx/>
              <a:buChar char="-"/>
            </a:pPr>
            <a:r>
              <a:rPr lang="fr-BE" smtClean="0"/>
              <a:t>Perspective liant migration et développement</a:t>
            </a:r>
          </a:p>
          <a:p>
            <a:pPr>
              <a:buFontTx/>
              <a:buChar char="-"/>
            </a:pPr>
            <a:r>
              <a:rPr lang="fr-BE" smtClean="0"/>
              <a:t>Perspective du </a:t>
            </a:r>
            <a:r>
              <a:rPr lang="fr-BE" err="1" smtClean="0"/>
              <a:t>transnationalisme</a:t>
            </a:r>
            <a:r>
              <a:rPr lang="fr-BE" smtClean="0"/>
              <a:t> (citoyenneté, identité, famille, </a:t>
            </a:r>
            <a:r>
              <a:rPr lang="fr-BE" err="1" smtClean="0"/>
              <a:t>etc</a:t>
            </a:r>
            <a:r>
              <a:rPr lang="fr-BE" smtClean="0"/>
              <a:t>)</a:t>
            </a:r>
            <a:endParaRPr lang="fr-FR" smtClean="0"/>
          </a:p>
          <a:p>
            <a:pPr>
              <a:buNone/>
            </a:pPr>
            <a:endParaRPr lang="fr-BE" smtClean="0"/>
          </a:p>
          <a:p>
            <a:pPr>
              <a:buNone/>
            </a:pPr>
            <a:endParaRPr lang="fr-BE" smtClean="0"/>
          </a:p>
          <a:p>
            <a:pPr>
              <a:buNone/>
            </a:pPr>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57200" y="1412776"/>
            <a:ext cx="8229600" cy="5445224"/>
          </a:xfrm>
        </p:spPr>
        <p:txBody>
          <a:bodyPr>
            <a:normAutofit fontScale="70000" lnSpcReduction="20000"/>
          </a:bodyPr>
          <a:lstStyle/>
          <a:p>
            <a:pPr marL="514350" indent="-514350">
              <a:buAutoNum type="alphaUcPeriod"/>
            </a:pPr>
            <a:r>
              <a:rPr lang="fr-BE" smtClean="0"/>
              <a:t>La perspective de la migration de retour</a:t>
            </a:r>
          </a:p>
          <a:p>
            <a:pPr marL="514350" indent="-514350">
              <a:buNone/>
            </a:pPr>
            <a:endParaRPr lang="fr-BE" smtClean="0"/>
          </a:p>
          <a:p>
            <a:pPr marL="514350" indent="-514350">
              <a:buFontTx/>
              <a:buChar char="-"/>
            </a:pPr>
            <a:r>
              <a:rPr lang="fr-BE" smtClean="0"/>
              <a:t>Vise à analyser la fréquence et la motivation au retour du migrant</a:t>
            </a:r>
          </a:p>
          <a:p>
            <a:pPr marL="514350" indent="-514350">
              <a:buFontTx/>
              <a:buChar char="-"/>
            </a:pPr>
            <a:r>
              <a:rPr lang="fr-BE" smtClean="0"/>
              <a:t>Repérer les c</a:t>
            </a:r>
            <a:r>
              <a:rPr lang="fr-BE" smtClean="0"/>
              <a:t>aractéristiques edifférenciées des migrants de retour</a:t>
            </a:r>
          </a:p>
          <a:p>
            <a:pPr marL="514350" indent="-514350">
              <a:buFontTx/>
              <a:buChar char="-"/>
            </a:pPr>
            <a:r>
              <a:rPr lang="fr-BE" smtClean="0"/>
              <a:t>Observer l</a:t>
            </a:r>
            <a:r>
              <a:rPr lang="fr-BE" smtClean="0"/>
              <a:t>’impact sur la société de départ</a:t>
            </a:r>
          </a:p>
          <a:p>
            <a:pPr marL="514350" indent="-514350">
              <a:buNone/>
            </a:pPr>
            <a:endParaRPr lang="fr-BE" smtClean="0"/>
          </a:p>
          <a:p>
            <a:pPr marL="514350" indent="-514350">
              <a:buNone/>
            </a:pPr>
            <a:endParaRPr lang="fr-BE" smtClean="0"/>
          </a:p>
          <a:p>
            <a:pPr marL="514350" indent="-514350">
              <a:buNone/>
            </a:pPr>
            <a:r>
              <a:rPr lang="fr-BE" smtClean="0"/>
              <a:t>B. La perspective liant migration et développement</a:t>
            </a:r>
          </a:p>
          <a:p>
            <a:pPr marL="514350" indent="-514350">
              <a:buFontTx/>
              <a:buChar char="-"/>
            </a:pPr>
            <a:r>
              <a:rPr lang="fr-BE" smtClean="0"/>
              <a:t>Tente d’analyser les impacts micro, meso et macro de l’émigration sur la société de départ.</a:t>
            </a:r>
            <a:endParaRPr lang="fr-BE" smtClean="0"/>
          </a:p>
          <a:p>
            <a:pPr marL="514350" indent="-514350">
              <a:buFontTx/>
              <a:buChar char="-"/>
            </a:pPr>
            <a:r>
              <a:rPr lang="fr-BE" smtClean="0"/>
              <a:t>Accorde une attention centrale à la question des transferts d’épargne et à leur usage (consommation ou investissement productif?)</a:t>
            </a:r>
          </a:p>
          <a:p>
            <a:pPr marL="514350" indent="-514350">
              <a:buFontTx/>
              <a:buChar char="-"/>
            </a:pPr>
            <a:r>
              <a:rPr lang="fr-BE" smtClean="0"/>
              <a:t>S’intéresse aux différentes étapes de la carrière migratoire du migrant</a:t>
            </a:r>
          </a:p>
          <a:p>
            <a:pPr marL="514350" indent="-514350">
              <a:buFontTx/>
              <a:buChar char="-"/>
            </a:pPr>
            <a:endParaRPr lang="fr-BE" smtClean="0"/>
          </a:p>
          <a:p>
            <a:pPr marL="514350" indent="-514350">
              <a:buNone/>
            </a:pPr>
            <a:endParaRPr lang="fr-BE" smtClean="0"/>
          </a:p>
          <a:p>
            <a:pPr marL="514350" indent="-514350">
              <a:buNone/>
            </a:pPr>
            <a:endParaRPr lang="fr-BE"/>
          </a:p>
          <a:p>
            <a:pPr marL="514350" indent="-514350">
              <a:buFont typeface="Arial" pitchFamily="34" charset="0"/>
              <a:buAutoNum type="alphaUcPeriod"/>
            </a:pPr>
            <a:endParaRPr lang="fr-BE"/>
          </a:p>
          <a:p>
            <a:pPr marL="514350" indent="-514350">
              <a:buNone/>
            </a:pPr>
            <a:endParaRPr lang="fr-BE" smtClean="0"/>
          </a:p>
          <a:p>
            <a:pPr marL="514350" indent="-514350">
              <a:buAutoNum type="alphaUcPeriod"/>
            </a:pPr>
            <a:endParaRPr lang="fr-BE"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899592" y="301625"/>
            <a:ext cx="8244408" cy="1143000"/>
          </a:xfrm>
          <a:solidFill>
            <a:schemeClr val="accent2"/>
          </a:solidFill>
        </p:spPr>
        <p:txBody>
          <a:bodyPr>
            <a:normAutofit/>
          </a:bodyPr>
          <a:lstStyle/>
          <a:p>
            <a:r>
              <a:rPr lang="fr-BE" sz="3200"/>
              <a:t>Relation entre la phase migratoire du ménage, la consommation et l’investissement</a:t>
            </a:r>
            <a:endParaRPr lang="fr-FR" sz="3200"/>
          </a:p>
        </p:txBody>
      </p:sp>
      <p:graphicFrame>
        <p:nvGraphicFramePr>
          <p:cNvPr id="50247" name="Group 71"/>
          <p:cNvGraphicFramePr>
            <a:graphicFrameLocks noGrp="1"/>
          </p:cNvGraphicFramePr>
          <p:nvPr>
            <p:ph idx="1"/>
          </p:nvPr>
        </p:nvGraphicFramePr>
        <p:xfrm>
          <a:off x="935038" y="1474788"/>
          <a:ext cx="8208962" cy="5390199"/>
        </p:xfrm>
        <a:graphic>
          <a:graphicData uri="http://schemas.openxmlformats.org/drawingml/2006/table">
            <a:tbl>
              <a:tblPr/>
              <a:tblGrid>
                <a:gridCol w="1096962"/>
                <a:gridCol w="942975"/>
                <a:gridCol w="2116138"/>
                <a:gridCol w="4052887"/>
              </a:tblGrid>
              <a:tr h="922338">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600" b="1" i="0" u="none" strike="noStrike" cap="none" normalizeH="0" baseline="0" smtClean="0">
                          <a:ln>
                            <a:noFill/>
                          </a:ln>
                          <a:solidFill>
                            <a:schemeClr val="tx1"/>
                          </a:solidFill>
                          <a:effectLst/>
                          <a:latin typeface="Verdana" pitchFamily="34" charset="0"/>
                        </a:rPr>
                        <a:t>Phase</a:t>
                      </a:r>
                      <a:endParaRPr kumimoji="0" lang="fr-FR" sz="1600" b="1"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fr-FR" sz="1600" b="1"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600" b="1" i="0" u="none" strike="noStrike" cap="none" normalizeH="0" baseline="0" smtClean="0">
                          <a:ln>
                            <a:noFill/>
                          </a:ln>
                          <a:solidFill>
                            <a:schemeClr val="tx1"/>
                          </a:solidFill>
                          <a:effectLst/>
                          <a:latin typeface="Verdana" pitchFamily="34" charset="0"/>
                        </a:rPr>
                        <a:t>Migration</a:t>
                      </a:r>
                      <a:endParaRPr kumimoji="0" lang="fr-FR" sz="1600" b="1"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600" b="1" i="0" u="none" strike="noStrike" cap="none" normalizeH="0" baseline="0" smtClean="0">
                          <a:ln>
                            <a:noFill/>
                          </a:ln>
                          <a:solidFill>
                            <a:schemeClr val="tx1"/>
                          </a:solidFill>
                          <a:effectLst/>
                          <a:latin typeface="Verdana" pitchFamily="34" charset="0"/>
                        </a:rPr>
                        <a:t>Consommation et traits de l’investissement par les ménages migrants </a:t>
                      </a:r>
                      <a:endParaRPr kumimoji="0" lang="fr-FR" sz="1600" b="1"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8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I</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Migrant en phase d’installation</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Les besoins les </a:t>
                      </a:r>
                      <a:r>
                        <a:rPr kumimoji="0" lang="fr-BE" sz="1400" b="0" i="0" u="none" strike="noStrike" cap="none" normalizeH="0" baseline="0" smtClean="0">
                          <a:ln>
                            <a:noFill/>
                          </a:ln>
                          <a:solidFill>
                            <a:schemeClr val="tx1"/>
                          </a:solidFill>
                          <a:effectLst/>
                          <a:latin typeface="Verdana" pitchFamily="34" charset="0"/>
                        </a:rPr>
                        <a:t>plus </a:t>
                      </a:r>
                      <a:r>
                        <a:rPr kumimoji="0" lang="fr-BE" sz="1400" b="0" i="0" u="none" strike="noStrike" cap="none" normalizeH="0" baseline="0" smtClean="0">
                          <a:ln>
                            <a:noFill/>
                          </a:ln>
                          <a:solidFill>
                            <a:schemeClr val="tx1"/>
                          </a:solidFill>
                          <a:effectLst/>
                          <a:latin typeface="Verdana" pitchFamily="34" charset="0"/>
                        </a:rPr>
                        <a:t>urgents visent à être rencontrés: </a:t>
                      </a:r>
                      <a:r>
                        <a:rPr kumimoji="0" lang="fr-BE" sz="1400" b="0" i="0" u="none" strike="noStrike" cap="none" normalizeH="0" baseline="0" smtClean="0">
                          <a:ln>
                            <a:noFill/>
                          </a:ln>
                          <a:solidFill>
                            <a:schemeClr val="tx1"/>
                          </a:solidFill>
                          <a:effectLst/>
                          <a:latin typeface="Verdana" pitchFamily="34" charset="0"/>
                        </a:rPr>
                        <a:t>nourriture, santé, remboursement des dettes, éducation des enfants</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837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II</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Migrant installé et dispose d’un travail plus ou moins stable</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Construction de logement, achat de terrain, éducation</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8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III. Trois options:</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IIIa</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Séjour continu</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Enseignement supérieur des enfants, Différents investissements: commerciaux, immobiliers, industriels, agricoles</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8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fr-FR" sz="14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IIIb</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Retour</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Investissements continuent si le ménage a accès à des revenus externes (pensions, économies ou business créé)</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64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fr-FR" sz="14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IIIc</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Réunification familiale</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fr-BE" sz="1400" b="0" i="0" u="none" strike="noStrike" cap="none" normalizeH="0" baseline="0" smtClean="0">
                          <a:ln>
                            <a:noFill/>
                          </a:ln>
                          <a:solidFill>
                            <a:schemeClr val="tx1"/>
                          </a:solidFill>
                          <a:effectLst/>
                          <a:latin typeface="Verdana" pitchFamily="34" charset="0"/>
                        </a:rPr>
                        <a:t>Vue traditionnelle: pas d’investissement significatif si ce n’est aide familiale et communautaire</a:t>
                      </a:r>
                      <a:r>
                        <a:rPr kumimoji="0" lang="fr-BE" sz="1400" b="0" i="0" u="none" strike="noStrike" cap="none" normalizeH="0" baseline="0" smtClean="0">
                          <a:ln>
                            <a:noFill/>
                          </a:ln>
                          <a:solidFill>
                            <a:schemeClr val="tx1"/>
                          </a:solidFill>
                          <a:effectLst/>
                          <a:latin typeface="Verdana" pitchFamily="34" charset="0"/>
                        </a:rPr>
                        <a:t>. </a:t>
                      </a:r>
                      <a:r>
                        <a:rPr kumimoji="0" lang="fr-BE" sz="1400" b="0" i="0" u="none" strike="noStrike" cap="none" normalizeH="0" baseline="0" smtClean="0">
                          <a:ln>
                            <a:noFill/>
                          </a:ln>
                          <a:solidFill>
                            <a:schemeClr val="tx1"/>
                          </a:solidFill>
                          <a:effectLst/>
                          <a:latin typeface="Verdana" pitchFamily="34" charset="0"/>
                        </a:rPr>
                        <a:t>(Vue </a:t>
                      </a:r>
                      <a:r>
                        <a:rPr kumimoji="0" lang="fr-BE" sz="1400" b="0" i="0" u="none" strike="noStrike" cap="none" normalizeH="0" baseline="0" smtClean="0">
                          <a:ln>
                            <a:noFill/>
                          </a:ln>
                          <a:solidFill>
                            <a:schemeClr val="tx1"/>
                          </a:solidFill>
                          <a:effectLst/>
                          <a:latin typeface="Verdana" pitchFamily="34" charset="0"/>
                        </a:rPr>
                        <a:t>est remise en cause par les </a:t>
                      </a:r>
                      <a:r>
                        <a:rPr kumimoji="0" lang="fr-BE" sz="1400" b="0" i="0" u="none" strike="noStrike" cap="none" normalizeH="0" baseline="0" smtClean="0">
                          <a:ln>
                            <a:noFill/>
                          </a:ln>
                          <a:solidFill>
                            <a:schemeClr val="tx1"/>
                          </a:solidFill>
                          <a:effectLst/>
                          <a:latin typeface="Verdana" pitchFamily="34" charset="0"/>
                        </a:rPr>
                        <a:t>activités </a:t>
                      </a:r>
                      <a:r>
                        <a:rPr kumimoji="0" lang="fr-BE" sz="1400" b="0" i="0" u="none" strike="noStrike" cap="none" normalizeH="0" baseline="0" smtClean="0">
                          <a:ln>
                            <a:noFill/>
                          </a:ln>
                          <a:solidFill>
                            <a:schemeClr val="tx1"/>
                          </a:solidFill>
                          <a:effectLst/>
                          <a:latin typeface="Verdana" pitchFamily="34" charset="0"/>
                        </a:rPr>
                        <a:t>transnationales)</a:t>
                      </a:r>
                      <a:endParaRPr kumimoji="0" lang="fr-FR" sz="14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p:txBody>
          <a:bodyPr>
            <a:normAutofit fontScale="77500" lnSpcReduction="20000"/>
          </a:bodyPr>
          <a:lstStyle/>
          <a:p>
            <a:pPr marL="514350" indent="-514350">
              <a:buNone/>
            </a:pPr>
            <a:r>
              <a:rPr lang="fr-BE" smtClean="0"/>
              <a:t>C. La perspective transnationale</a:t>
            </a:r>
          </a:p>
          <a:p>
            <a:pPr marL="514350" indent="-514350">
              <a:buFontTx/>
              <a:buChar char="-"/>
            </a:pPr>
            <a:r>
              <a:rPr lang="fr-BE" smtClean="0"/>
              <a:t>La plus récente et la plus ambitieuse</a:t>
            </a:r>
          </a:p>
          <a:p>
            <a:pPr marL="514350" indent="-514350">
              <a:buFontTx/>
              <a:buChar char="-"/>
            </a:pPr>
            <a:r>
              <a:rPr lang="fr-BE" smtClean="0"/>
              <a:t>Remet en cause la distinction entre processus et produit de la migration. </a:t>
            </a:r>
          </a:p>
          <a:p>
            <a:pPr marL="514350" indent="-514350">
              <a:buFontTx/>
              <a:buChar char="-"/>
            </a:pPr>
            <a:r>
              <a:rPr lang="fr-BE" smtClean="0"/>
              <a:t>Remet en cause la distinction entre pays d’origine et de résidence pour considérer l’espace transnational comme espace pertinent de l’activité des migrants.</a:t>
            </a:r>
            <a:endParaRPr lang="fr-BE" smtClean="0"/>
          </a:p>
          <a:p>
            <a:pPr marL="514350" indent="-514350">
              <a:buFontTx/>
              <a:buChar char="-"/>
            </a:pPr>
            <a:r>
              <a:rPr lang="fr-BE" smtClean="0"/>
              <a:t>Réinscrit le migrant dans un espace non-dichotomique</a:t>
            </a:r>
          </a:p>
          <a:p>
            <a:pPr marL="514350" indent="-514350">
              <a:buFontTx/>
              <a:buChar char="-"/>
            </a:pPr>
            <a:r>
              <a:rPr lang="fr-BE" smtClean="0"/>
              <a:t>Réseaux de longue distance dans lesquels les f</a:t>
            </a:r>
            <a:r>
              <a:rPr lang="fr-BE" smtClean="0"/>
              <a:t>amilles transnationales inscrivent leur activité.</a:t>
            </a:r>
          </a:p>
          <a:p>
            <a:pPr marL="514350" indent="-514350">
              <a:buFontTx/>
              <a:buChar char="-"/>
            </a:pPr>
            <a:r>
              <a:rPr lang="fr-BE" smtClean="0"/>
              <a:t>Particulièrement pertinent pour la discussion actuelle car les familles marocaines et turques sont à la fois en situation migratoire et post-migratoire</a:t>
            </a:r>
            <a:endParaRPr lang="fr-FR" smtClean="0"/>
          </a:p>
          <a:p>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a:xfrm>
            <a:off x="457200" y="1600200"/>
            <a:ext cx="8229600" cy="4853136"/>
          </a:xfrm>
        </p:spPr>
        <p:txBody>
          <a:bodyPr>
            <a:normAutofit fontScale="77500" lnSpcReduction="20000"/>
          </a:bodyPr>
          <a:lstStyle/>
          <a:p>
            <a:pPr>
              <a:buNone/>
            </a:pPr>
            <a:r>
              <a:rPr lang="fr-BE" smtClean="0">
                <a:solidFill>
                  <a:srgbClr val="FF0000"/>
                </a:solidFill>
              </a:rPr>
              <a:t>D’un point de vue empirique</a:t>
            </a:r>
          </a:p>
          <a:p>
            <a:pPr>
              <a:buNone/>
            </a:pPr>
            <a:r>
              <a:rPr lang="fr-BE" smtClean="0"/>
              <a:t>Les liens transnationaux avec le pays d’origine peuvent être appréhendés et mesurés de différentes manières: </a:t>
            </a:r>
          </a:p>
          <a:p>
            <a:pPr>
              <a:buNone/>
            </a:pPr>
            <a:endParaRPr lang="fr-BE" smtClean="0"/>
          </a:p>
          <a:p>
            <a:pPr>
              <a:buFontTx/>
              <a:buChar char="-"/>
            </a:pPr>
            <a:r>
              <a:rPr lang="fr-BE" smtClean="0"/>
              <a:t>transferts d’épargne, </a:t>
            </a:r>
          </a:p>
          <a:p>
            <a:pPr>
              <a:buFontTx/>
              <a:buChar char="-"/>
            </a:pPr>
            <a:r>
              <a:rPr lang="fr-BE" smtClean="0"/>
              <a:t>investissements, </a:t>
            </a:r>
          </a:p>
          <a:p>
            <a:pPr>
              <a:buFontTx/>
              <a:buChar char="-"/>
            </a:pPr>
            <a:r>
              <a:rPr lang="fr-BE" smtClean="0"/>
              <a:t>fréquence des voyages, </a:t>
            </a:r>
          </a:p>
          <a:p>
            <a:pPr>
              <a:buFontTx/>
              <a:buChar char="-"/>
            </a:pPr>
            <a:r>
              <a:rPr lang="fr-BE" smtClean="0"/>
              <a:t>durée des séjours, </a:t>
            </a:r>
          </a:p>
          <a:p>
            <a:pPr>
              <a:buFontTx/>
              <a:buChar char="-"/>
            </a:pPr>
            <a:r>
              <a:rPr lang="fr-BE" smtClean="0"/>
              <a:t>contacts entretenus avec la famille au pays, </a:t>
            </a:r>
          </a:p>
          <a:p>
            <a:pPr>
              <a:buFontTx/>
              <a:buChar char="-"/>
            </a:pPr>
            <a:r>
              <a:rPr lang="fr-BE" smtClean="0"/>
              <a:t>intentions de retour (≠probabilité de retour),</a:t>
            </a:r>
          </a:p>
          <a:p>
            <a:pPr>
              <a:buFontTx/>
              <a:buChar char="-"/>
            </a:pPr>
            <a:r>
              <a:rPr lang="fr-BE" smtClean="0"/>
              <a:t>intentions en matière de sépulture, </a:t>
            </a:r>
          </a:p>
          <a:p>
            <a:pPr>
              <a:buFontTx/>
              <a:buChar char="-"/>
            </a:pPr>
            <a:r>
              <a:rPr lang="fr-BE" smtClean="0"/>
              <a:t>etc.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35280" cy="1143000"/>
          </a:xfrm>
          <a:solidFill>
            <a:schemeClr val="accent2"/>
          </a:solidFill>
        </p:spPr>
        <p:txBody>
          <a:bodyPr>
            <a:normAutofit fontScale="90000"/>
          </a:bodyPr>
          <a:lstStyle/>
          <a:p>
            <a:r>
              <a:rPr lang="fr-BE" smtClean="0"/>
              <a:t>Colloque « Immigration et patrimoine »</a:t>
            </a:r>
            <a:endParaRPr lang="fr-FR"/>
          </a:p>
        </p:txBody>
      </p:sp>
      <p:sp>
        <p:nvSpPr>
          <p:cNvPr id="5" name="Content Placeholder 4"/>
          <p:cNvSpPr>
            <a:spLocks noGrp="1"/>
          </p:cNvSpPr>
          <p:nvPr>
            <p:ph idx="1"/>
          </p:nvPr>
        </p:nvSpPr>
        <p:spPr/>
        <p:txBody>
          <a:bodyPr/>
          <a:lstStyle/>
          <a:p>
            <a:r>
              <a:rPr lang="fr-BE" smtClean="0"/>
              <a:t>Disponibilité des données quantitatives</a:t>
            </a:r>
          </a:p>
          <a:p>
            <a:pPr>
              <a:buNone/>
            </a:pPr>
            <a:endParaRPr lang="fr-BE" smtClean="0"/>
          </a:p>
          <a:p>
            <a:pPr>
              <a:buNone/>
            </a:pPr>
            <a:r>
              <a:rPr lang="fr-BE" smtClean="0"/>
              <a:t>Etude de Vancluysen, Van Craen et Ackaert-2009</a:t>
            </a:r>
          </a:p>
          <a:p>
            <a:pPr>
              <a:buNone/>
            </a:pPr>
            <a:r>
              <a:rPr lang="fr-BE" smtClean="0"/>
              <a:t>Belgique: Enquête Fondation Roi Baudouin « Belgo-Turcs » 2007, « Belgo-Marocains » 2009</a:t>
            </a:r>
          </a:p>
          <a:p>
            <a:pPr>
              <a:buNone/>
            </a:pPr>
            <a:r>
              <a:rPr lang="fr-BE" smtClean="0"/>
              <a:t>Maroc: Enquête CCME-BVA, 2009</a:t>
            </a:r>
            <a:endParaRPr lang="fr-FR" smtClean="0"/>
          </a:p>
          <a:p>
            <a:pPr>
              <a:buNone/>
            </a:pPr>
            <a:r>
              <a:rPr lang="fr-BE" smtClean="0"/>
              <a:t>France: Enquête MGIS/INED: 1992-1994</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362</TotalTime>
  <Words>952</Words>
  <Application>Microsoft Office PowerPoint</Application>
  <PresentationFormat>On-screen Show (4:3)</PresentationFormat>
  <Paragraphs>138</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Colloque « Immigration et patrimoine »</vt:lpstr>
      <vt:lpstr>Colloque « Immigration et patrimoine »</vt:lpstr>
      <vt:lpstr>Colloque « Immigration et patrimoine »</vt:lpstr>
      <vt:lpstr>Colloque « Immigration et patrimoine »</vt:lpstr>
      <vt:lpstr>Colloque « Immigration et patrimoine »</vt:lpstr>
      <vt:lpstr>Relation entre la phase migratoire du ménage, la consommation et l’investissement</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lpstr>Colloque « Immigration et patrimoine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Colloque « Immigration et patrimoine »</dc:title>
  <dc:creator>HE</dc:creator>
  <cp:lastModifiedBy>HE</cp:lastModifiedBy>
  <cp:revision>37</cp:revision>
  <dcterms:created xsi:type="dcterms:W3CDTF">2012-06-14T22:13:55Z</dcterms:created>
  <dcterms:modified xsi:type="dcterms:W3CDTF">2012-06-15T04:16:33Z</dcterms:modified>
</cp:coreProperties>
</file>